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charts/chart7.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theme/themeOverride4.xml" ContentType="application/vnd.openxmlformats-officedocument.themeOverride+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charts/chart10.xml" ContentType="application/vnd.openxmlformats-officedocument.drawingml.chart+xml"/>
  <Override PartName="/ppt/theme/themeOverride5.xml" ContentType="application/vnd.openxmlformats-officedocument.themeOverride+xml"/>
  <Override PartName="/ppt/charts/chart11.xml" ContentType="application/vnd.openxmlformats-officedocument.drawingml.chart+xml"/>
  <Override PartName="/ppt/theme/themeOverride6.xml" ContentType="application/vnd.openxmlformats-officedocument.themeOverr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7"/>
  </p:notesMasterIdLst>
  <p:handoutMasterIdLst>
    <p:handoutMasterId r:id="rId28"/>
  </p:handoutMasterIdLst>
  <p:sldIdLst>
    <p:sldId id="256" r:id="rId3"/>
    <p:sldId id="366" r:id="rId4"/>
    <p:sldId id="393" r:id="rId5"/>
    <p:sldId id="395" r:id="rId6"/>
    <p:sldId id="363" r:id="rId7"/>
    <p:sldId id="397" r:id="rId8"/>
    <p:sldId id="398" r:id="rId9"/>
    <p:sldId id="385" r:id="rId10"/>
    <p:sldId id="371" r:id="rId11"/>
    <p:sldId id="334" r:id="rId12"/>
    <p:sldId id="262" r:id="rId13"/>
    <p:sldId id="382" r:id="rId14"/>
    <p:sldId id="374" r:id="rId15"/>
    <p:sldId id="386" r:id="rId16"/>
    <p:sldId id="378" r:id="rId17"/>
    <p:sldId id="387" r:id="rId18"/>
    <p:sldId id="389" r:id="rId19"/>
    <p:sldId id="359" r:id="rId20"/>
    <p:sldId id="388" r:id="rId21"/>
    <p:sldId id="337" r:id="rId22"/>
    <p:sldId id="367" r:id="rId23"/>
    <p:sldId id="399" r:id="rId24"/>
    <p:sldId id="394" r:id="rId25"/>
    <p:sldId id="390" r:id="rId26"/>
  </p:sldIdLst>
  <p:sldSz cx="9144000" cy="6858000" type="screen4x3"/>
  <p:notesSz cx="6797675" cy="987425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Zadana sekcija" id="{684F9923-24A4-4DE6-B103-643B4279A750}">
          <p14:sldIdLst>
            <p14:sldId id="256"/>
            <p14:sldId id="366"/>
            <p14:sldId id="393"/>
            <p14:sldId id="395"/>
            <p14:sldId id="363"/>
            <p14:sldId id="397"/>
            <p14:sldId id="398"/>
            <p14:sldId id="385"/>
            <p14:sldId id="371"/>
            <p14:sldId id="334"/>
            <p14:sldId id="262"/>
            <p14:sldId id="382"/>
            <p14:sldId id="374"/>
            <p14:sldId id="386"/>
            <p14:sldId id="378"/>
            <p14:sldId id="387"/>
            <p14:sldId id="389"/>
            <p14:sldId id="359"/>
            <p14:sldId id="388"/>
            <p14:sldId id="337"/>
            <p14:sldId id="367"/>
            <p14:sldId id="399"/>
            <p14:sldId id="394"/>
            <p14:sldId id="3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3C6"/>
    <a:srgbClr val="C7558E"/>
    <a:srgbClr val="E0FFC1"/>
    <a:srgbClr val="6D6DFF"/>
    <a:srgbClr val="9999FF"/>
    <a:srgbClr val="C54F8A"/>
    <a:srgbClr val="F9A967"/>
    <a:srgbClr val="7DB9FB"/>
    <a:srgbClr val="B0DBDE"/>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rednji stil 2 - Isticanj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rednji stil 2 - Istic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Svijetli stil 2 - Isticanj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06799F8-075E-4A3A-A7F6-7FBC6576F1A4}" styleName="Stil teme 2 - Isticanj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Bez stila, s rešetkom tablic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6F890A9-2807-4EBB-B81D-B2AA78EC7F39}" styleName="Tamni stil 2 - Isticanje 5/Isticanj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98901" autoAdjust="0"/>
  </p:normalViewPr>
  <p:slideViewPr>
    <p:cSldViewPr>
      <p:cViewPr varScale="1">
        <p:scale>
          <a:sx n="78" d="100"/>
          <a:sy n="78" d="100"/>
        </p:scale>
        <p:origin x="12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6.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spPr>
            <a:ln>
              <a:solidFill>
                <a:srgbClr val="000000"/>
              </a:solidFill>
            </a:ln>
          </c:spPr>
          <c:explosion val="25"/>
          <c:dPt>
            <c:idx val="0"/>
            <c:bubble3D val="0"/>
            <c:spPr>
              <a:solidFill>
                <a:srgbClr val="BBE0E3">
                  <a:lumMod val="90000"/>
                </a:srgbClr>
              </a:solidFill>
              <a:ln>
                <a:solidFill>
                  <a:srgbClr val="000000"/>
                </a:solidFill>
              </a:ln>
            </c:spPr>
            <c:extLst xmlns:c16r2="http://schemas.microsoft.com/office/drawing/2015/06/chart">
              <c:ext xmlns:c16="http://schemas.microsoft.com/office/drawing/2014/chart" uri="{C3380CC4-5D6E-409C-BE32-E72D297353CC}">
                <c16:uniqueId val="{00000001-A8B3-4947-851D-F846E17AA7C4}"/>
              </c:ext>
            </c:extLst>
          </c:dPt>
          <c:dPt>
            <c:idx val="1"/>
            <c:bubble3D val="0"/>
            <c:spPr>
              <a:solidFill>
                <a:srgbClr val="7DB9FB"/>
              </a:solidFill>
              <a:ln>
                <a:solidFill>
                  <a:srgbClr val="000000"/>
                </a:solidFill>
              </a:ln>
            </c:spPr>
            <c:extLst xmlns:c16r2="http://schemas.microsoft.com/office/drawing/2015/06/chart">
              <c:ext xmlns:c16="http://schemas.microsoft.com/office/drawing/2014/chart" uri="{C3380CC4-5D6E-409C-BE32-E72D297353CC}">
                <c16:uniqueId val="{00000003-A8B3-4947-851D-F846E17AA7C4}"/>
              </c:ext>
            </c:extLst>
          </c:dPt>
          <c:dPt>
            <c:idx val="2"/>
            <c:bubble3D val="0"/>
            <c:spPr>
              <a:solidFill>
                <a:srgbClr val="808080">
                  <a:lumMod val="40000"/>
                  <a:lumOff val="60000"/>
                </a:srgbClr>
              </a:solidFill>
              <a:ln>
                <a:solidFill>
                  <a:srgbClr val="000000"/>
                </a:solidFill>
              </a:ln>
            </c:spPr>
            <c:extLst xmlns:c16r2="http://schemas.microsoft.com/office/drawing/2015/06/chart">
              <c:ext xmlns:c16="http://schemas.microsoft.com/office/drawing/2014/chart" uri="{C3380CC4-5D6E-409C-BE32-E72D297353CC}">
                <c16:uniqueId val="{00000005-A8B3-4947-851D-F846E17AA7C4}"/>
              </c:ext>
            </c:extLst>
          </c:dPt>
          <c:dPt>
            <c:idx val="3"/>
            <c:bubble3D val="0"/>
            <c:spPr>
              <a:solidFill>
                <a:srgbClr val="FED1A0"/>
              </a:solidFill>
              <a:ln>
                <a:solidFill>
                  <a:srgbClr val="000000"/>
                </a:solidFill>
              </a:ln>
            </c:spPr>
            <c:extLst xmlns:c16r2="http://schemas.microsoft.com/office/drawing/2015/06/chart">
              <c:ext xmlns:c16="http://schemas.microsoft.com/office/drawing/2014/chart" uri="{C3380CC4-5D6E-409C-BE32-E72D297353CC}">
                <c16:uniqueId val="{00000007-A8B3-4947-851D-F846E17AA7C4}"/>
              </c:ext>
            </c:extLst>
          </c:dPt>
          <c:dPt>
            <c:idx val="4"/>
            <c:bubble3D val="0"/>
            <c:spPr>
              <a:solidFill>
                <a:srgbClr val="E0FFC1"/>
              </a:solidFill>
              <a:ln>
                <a:solidFill>
                  <a:srgbClr val="000000"/>
                </a:solidFill>
              </a:ln>
            </c:spPr>
            <c:extLst xmlns:c16r2="http://schemas.microsoft.com/office/drawing/2015/06/chart">
              <c:ext xmlns:c16="http://schemas.microsoft.com/office/drawing/2014/chart" uri="{C3380CC4-5D6E-409C-BE32-E72D297353CC}">
                <c16:uniqueId val="{00000009-A8B3-4947-851D-F846E17AA7C4}"/>
              </c:ext>
            </c:extLst>
          </c:dPt>
          <c:dPt>
            <c:idx val="5"/>
            <c:bubble3D val="0"/>
            <c:spPr>
              <a:solidFill>
                <a:srgbClr val="E0FFC1"/>
              </a:solidFill>
              <a:ln>
                <a:solidFill>
                  <a:srgbClr val="000000"/>
                </a:solidFill>
              </a:ln>
            </c:spPr>
            <c:extLst xmlns:c16r2="http://schemas.microsoft.com/office/drawing/2015/06/chart">
              <c:ext xmlns:c16="http://schemas.microsoft.com/office/drawing/2014/chart" uri="{C3380CC4-5D6E-409C-BE32-E72D297353CC}">
                <c16:uniqueId val="{0000000B-41F0-4563-937A-B47FBBC71EA3}"/>
              </c:ext>
            </c:extLst>
          </c:dPt>
          <c:dLbls>
            <c:spPr>
              <a:noFill/>
              <a:ln>
                <a:noFill/>
              </a:ln>
              <a:effectLst/>
            </c:spPr>
            <c:showLegendKey val="0"/>
            <c:showVal val="1"/>
            <c:showCatName val="1"/>
            <c:showSerName val="0"/>
            <c:showPercent val="0"/>
            <c:showBubbleSize val="0"/>
            <c:showLeaderLines val="1"/>
            <c:extLst xmlns:c16r2="http://schemas.microsoft.com/office/drawing/2015/06/chart">
              <c:ext xmlns:c15="http://schemas.microsoft.com/office/drawing/2012/chart" uri="{CE6537A1-D6FC-4f65-9D91-7224C49458BB}"/>
            </c:extLst>
          </c:dLbls>
          <c:cat>
            <c:strRef>
              <c:f>branitelji!$A$5:$A$11</c:f>
              <c:strCache>
                <c:ptCount val="7"/>
                <c:pt idx="0">
                  <c:v>živi branitelji (bez statusa HRVI)</c:v>
                </c:pt>
                <c:pt idx="1">
                  <c:v>živi branitelji (status HRVI)</c:v>
                </c:pt>
                <c:pt idx="2">
                  <c:v>umrli branitelji</c:v>
                </c:pt>
                <c:pt idx="3">
                  <c:v>smrtno stradali HB</c:v>
                </c:pt>
                <c:pt idx="4">
                  <c:v>nestali HB</c:v>
                </c:pt>
                <c:pt idx="5">
                  <c:v>članovi obitelji smrtno stradalih HB</c:v>
                </c:pt>
                <c:pt idx="6">
                  <c:v>članovi obitelji nestalih HB</c:v>
                </c:pt>
              </c:strCache>
            </c:strRef>
          </c:cat>
          <c:val>
            <c:numRef>
              <c:f>branitelji!$B$5:$B$11</c:f>
              <c:numCache>
                <c:formatCode>#,##0</c:formatCode>
                <c:ptCount val="7"/>
                <c:pt idx="0">
                  <c:v>386187</c:v>
                </c:pt>
                <c:pt idx="1">
                  <c:v>56562</c:v>
                </c:pt>
                <c:pt idx="2">
                  <c:v>54440</c:v>
                </c:pt>
                <c:pt idx="3">
                  <c:v>8172</c:v>
                </c:pt>
                <c:pt idx="4">
                  <c:v>333</c:v>
                </c:pt>
                <c:pt idx="5">
                  <c:v>10560</c:v>
                </c:pt>
                <c:pt idx="6">
                  <c:v>248</c:v>
                </c:pt>
              </c:numCache>
            </c:numRef>
          </c:val>
          <c:extLst xmlns:c16r2="http://schemas.microsoft.com/office/drawing/2015/06/chart">
            <c:ext xmlns:c16="http://schemas.microsoft.com/office/drawing/2014/chart" uri="{C3380CC4-5D6E-409C-BE32-E72D297353CC}">
              <c16:uniqueId val="{0000000B-A8B3-4947-851D-F846E17AA7C4}"/>
            </c:ext>
          </c:extLst>
        </c:ser>
        <c:dLbls>
          <c:showLegendKey val="0"/>
          <c:showVal val="1"/>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'SVE ZAJEDNO'!$B$1</c:f>
              <c:strCache>
                <c:ptCount val="1"/>
                <c:pt idx="0">
                  <c:v>INVALIDSKA MIROVINA  broj  korisnika po važećem Ugovoru</c:v>
                </c:pt>
              </c:strCache>
            </c:strRef>
          </c:tx>
          <c:spPr>
            <a:solidFill>
              <a:srgbClr val="FFFFFF">
                <a:lumMod val="65000"/>
              </a:srgbClr>
            </a:solidFill>
            <a:ln>
              <a:solidFill>
                <a:srgbClr val="000000"/>
              </a:solidFill>
            </a:ln>
            <a:scene3d>
              <a:camera prst="orthographicFront"/>
              <a:lightRig rig="threePt" dir="t"/>
            </a:scene3d>
            <a:sp3d>
              <a:bevelT w="190500" h="38100"/>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'SVE ZAJEDNO'!$A$2:$A$10</c:f>
              <c:strCache>
                <c:ptCount val="9"/>
                <c:pt idx="0">
                  <c:v>2008.</c:v>
                </c:pt>
                <c:pt idx="1">
                  <c:v>2009.</c:v>
                </c:pt>
                <c:pt idx="2">
                  <c:v>2010.</c:v>
                </c:pt>
                <c:pt idx="3">
                  <c:v>2011.</c:v>
                </c:pt>
                <c:pt idx="4">
                  <c:v>2012.</c:v>
                </c:pt>
                <c:pt idx="5">
                  <c:v>2013.</c:v>
                </c:pt>
                <c:pt idx="6">
                  <c:v>2014.</c:v>
                </c:pt>
                <c:pt idx="7">
                  <c:v>2015.</c:v>
                </c:pt>
                <c:pt idx="8">
                  <c:v>2016.</c:v>
                </c:pt>
              </c:strCache>
            </c:strRef>
          </c:cat>
          <c:val>
            <c:numRef>
              <c:f>'SVE ZAJEDNO'!$B$2:$B$10</c:f>
              <c:numCache>
                <c:formatCode>General</c:formatCode>
                <c:ptCount val="9"/>
                <c:pt idx="0">
                  <c:v>4134</c:v>
                </c:pt>
                <c:pt idx="1">
                  <c:v>6111</c:v>
                </c:pt>
                <c:pt idx="2">
                  <c:v>6348</c:v>
                </c:pt>
                <c:pt idx="3">
                  <c:v>6389</c:v>
                </c:pt>
                <c:pt idx="4">
                  <c:v>6372</c:v>
                </c:pt>
                <c:pt idx="5">
                  <c:v>6321</c:v>
                </c:pt>
                <c:pt idx="6">
                  <c:v>6304</c:v>
                </c:pt>
                <c:pt idx="7">
                  <c:v>6232</c:v>
                </c:pt>
                <c:pt idx="8">
                  <c:v>6173</c:v>
                </c:pt>
              </c:numCache>
            </c:numRef>
          </c:val>
          <c:extLst xmlns:c16r2="http://schemas.microsoft.com/office/drawing/2015/06/chart">
            <c:ext xmlns:c16="http://schemas.microsoft.com/office/drawing/2014/chart" uri="{C3380CC4-5D6E-409C-BE32-E72D297353CC}">
              <c16:uniqueId val="{00000000-1991-4D3B-87E9-558F43B69CE3}"/>
            </c:ext>
          </c:extLst>
        </c:ser>
        <c:ser>
          <c:idx val="1"/>
          <c:order val="1"/>
          <c:tx>
            <c:strRef>
              <c:f>'SVE ZAJEDNO'!$C$1</c:f>
              <c:strCache>
                <c:ptCount val="1"/>
                <c:pt idx="0">
                  <c:v>OBITELJSKA MIROVINA  broj  korisnika po važećem Ugovoru</c:v>
                </c:pt>
              </c:strCache>
            </c:strRef>
          </c:tx>
          <c:spPr>
            <a:solidFill>
              <a:srgbClr val="FFFFCC"/>
            </a:solidFill>
            <a:ln>
              <a:solidFill>
                <a:srgbClr val="000000"/>
              </a:solidFill>
            </a:ln>
            <a:scene3d>
              <a:camera prst="orthographicFront"/>
              <a:lightRig rig="threePt" dir="t"/>
            </a:scene3d>
            <a:sp3d>
              <a:bevelT w="190500" h="38100"/>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'SVE ZAJEDNO'!$A$2:$A$10</c:f>
              <c:strCache>
                <c:ptCount val="9"/>
                <c:pt idx="0">
                  <c:v>2008.</c:v>
                </c:pt>
                <c:pt idx="1">
                  <c:v>2009.</c:v>
                </c:pt>
                <c:pt idx="2">
                  <c:v>2010.</c:v>
                </c:pt>
                <c:pt idx="3">
                  <c:v>2011.</c:v>
                </c:pt>
                <c:pt idx="4">
                  <c:v>2012.</c:v>
                </c:pt>
                <c:pt idx="5">
                  <c:v>2013.</c:v>
                </c:pt>
                <c:pt idx="6">
                  <c:v>2014.</c:v>
                </c:pt>
                <c:pt idx="7">
                  <c:v>2015.</c:v>
                </c:pt>
                <c:pt idx="8">
                  <c:v>2016.</c:v>
                </c:pt>
              </c:strCache>
            </c:strRef>
          </c:cat>
          <c:val>
            <c:numRef>
              <c:f>'SVE ZAJEDNO'!$C$2:$C$10</c:f>
              <c:numCache>
                <c:formatCode>General</c:formatCode>
                <c:ptCount val="9"/>
                <c:pt idx="0">
                  <c:v>405</c:v>
                </c:pt>
                <c:pt idx="1">
                  <c:v>434</c:v>
                </c:pt>
                <c:pt idx="2">
                  <c:v>440</c:v>
                </c:pt>
                <c:pt idx="3">
                  <c:v>441</c:v>
                </c:pt>
                <c:pt idx="4">
                  <c:v>437</c:v>
                </c:pt>
                <c:pt idx="5">
                  <c:v>569</c:v>
                </c:pt>
                <c:pt idx="6">
                  <c:v>596</c:v>
                </c:pt>
                <c:pt idx="7">
                  <c:v>620</c:v>
                </c:pt>
                <c:pt idx="8">
                  <c:v>653</c:v>
                </c:pt>
              </c:numCache>
            </c:numRef>
          </c:val>
          <c:extLst xmlns:c16r2="http://schemas.microsoft.com/office/drawing/2015/06/chart">
            <c:ext xmlns:c16="http://schemas.microsoft.com/office/drawing/2014/chart" uri="{C3380CC4-5D6E-409C-BE32-E72D297353CC}">
              <c16:uniqueId val="{00000001-1991-4D3B-87E9-558F43B69CE3}"/>
            </c:ext>
          </c:extLst>
        </c:ser>
        <c:dLbls>
          <c:showLegendKey val="0"/>
          <c:showVal val="1"/>
          <c:showCatName val="0"/>
          <c:showSerName val="0"/>
          <c:showPercent val="0"/>
          <c:showBubbleSize val="0"/>
        </c:dLbls>
        <c:gapWidth val="95"/>
        <c:overlap val="100"/>
        <c:axId val="334282704"/>
        <c:axId val="334285840"/>
      </c:barChart>
      <c:catAx>
        <c:axId val="334282704"/>
        <c:scaling>
          <c:orientation val="minMax"/>
        </c:scaling>
        <c:delete val="0"/>
        <c:axPos val="b"/>
        <c:numFmt formatCode="General" sourceLinked="0"/>
        <c:majorTickMark val="none"/>
        <c:minorTickMark val="none"/>
        <c:tickLblPos val="nextTo"/>
        <c:crossAx val="334285840"/>
        <c:crosses val="autoZero"/>
        <c:auto val="1"/>
        <c:lblAlgn val="ctr"/>
        <c:lblOffset val="100"/>
        <c:noMultiLvlLbl val="0"/>
      </c:catAx>
      <c:valAx>
        <c:axId val="334285840"/>
        <c:scaling>
          <c:orientation val="minMax"/>
        </c:scaling>
        <c:delete val="1"/>
        <c:axPos val="l"/>
        <c:numFmt formatCode="General" sourceLinked="1"/>
        <c:majorTickMark val="out"/>
        <c:minorTickMark val="none"/>
        <c:tickLblPos val="nextTo"/>
        <c:crossAx val="334282704"/>
        <c:crosses val="autoZero"/>
        <c:crossBetween val="between"/>
      </c:valAx>
      <c:spPr>
        <a:scene3d>
          <a:camera prst="orthographicFront"/>
          <a:lightRig rig="threePt" dir="t"/>
        </a:scene3d>
        <a:sp3d>
          <a:bevelT w="190500" h="38100"/>
        </a:sp3d>
      </c:spPr>
    </c:plotArea>
    <c:legend>
      <c:legendPos val="t"/>
      <c:layout>
        <c:manualLayout>
          <c:xMode val="edge"/>
          <c:yMode val="edge"/>
          <c:x val="4.2390570172635686E-2"/>
          <c:y val="6.2773870081083816E-2"/>
          <c:w val="0.87463806872982641"/>
          <c:h val="0.15465796729569481"/>
        </c:manualLayout>
      </c:layout>
      <c:overlay val="0"/>
      <c:txPr>
        <a:bodyPr/>
        <a:lstStyle/>
        <a:p>
          <a:pPr>
            <a:defRPr b="1"/>
          </a:pPr>
          <a:endParaRPr lang="sr-Latn-RS"/>
        </a:p>
      </c:txPr>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List1!$B$1</c:f>
              <c:strCache>
                <c:ptCount val="1"/>
                <c:pt idx="0">
                  <c:v>Razlika u ukupnom broju korisnika</c:v>
                </c:pt>
              </c:strCache>
            </c:strRef>
          </c:tx>
          <c:spPr>
            <a:solidFill>
              <a:srgbClr val="BBE0E3">
                <a:lumMod val="90000"/>
              </a:srgbClr>
            </a:solidFill>
            <a:ln>
              <a:solidFill>
                <a:srgbClr val="000000"/>
              </a:solidFill>
            </a:ln>
            <a:scene3d>
              <a:camera prst="orthographicFront"/>
              <a:lightRig rig="threePt" dir="t"/>
            </a:scene3d>
            <a:sp3d>
              <a:bevelT w="190500" h="38100"/>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List1!$A$2:$A$9</c:f>
              <c:strCache>
                <c:ptCount val="8"/>
                <c:pt idx="0">
                  <c:v>2018.</c:v>
                </c:pt>
                <c:pt idx="1">
                  <c:v>2019.</c:v>
                </c:pt>
                <c:pt idx="2">
                  <c:v>2020.</c:v>
                </c:pt>
                <c:pt idx="3">
                  <c:v>2021.</c:v>
                </c:pt>
                <c:pt idx="4">
                  <c:v>2022.</c:v>
                </c:pt>
                <c:pt idx="5">
                  <c:v>2023.</c:v>
                </c:pt>
                <c:pt idx="6">
                  <c:v>2024.</c:v>
                </c:pt>
                <c:pt idx="7">
                  <c:v>2025.</c:v>
                </c:pt>
              </c:strCache>
            </c:strRef>
          </c:cat>
          <c:val>
            <c:numRef>
              <c:f>List1!$B$2:$B$9</c:f>
              <c:numCache>
                <c:formatCode>General</c:formatCode>
                <c:ptCount val="8"/>
                <c:pt idx="0">
                  <c:v>949</c:v>
                </c:pt>
                <c:pt idx="1">
                  <c:v>1246</c:v>
                </c:pt>
                <c:pt idx="2">
                  <c:v>1542</c:v>
                </c:pt>
                <c:pt idx="3">
                  <c:v>1837</c:v>
                </c:pt>
                <c:pt idx="4">
                  <c:v>1930</c:v>
                </c:pt>
                <c:pt idx="5">
                  <c:v>1922</c:v>
                </c:pt>
                <c:pt idx="6">
                  <c:v>1914</c:v>
                </c:pt>
                <c:pt idx="7">
                  <c:v>1904</c:v>
                </c:pt>
              </c:numCache>
            </c:numRef>
          </c:val>
          <c:extLst xmlns:c16r2="http://schemas.microsoft.com/office/drawing/2015/06/chart">
            <c:ext xmlns:c16="http://schemas.microsoft.com/office/drawing/2014/chart" uri="{C3380CC4-5D6E-409C-BE32-E72D297353CC}">
              <c16:uniqueId val="{00000000-8C8D-490D-AAEF-A783A3C54A9C}"/>
            </c:ext>
          </c:extLst>
        </c:ser>
        <c:ser>
          <c:idx val="1"/>
          <c:order val="1"/>
          <c:tx>
            <c:strRef>
              <c:f>List1!$C$1</c:f>
              <c:strCache>
                <c:ptCount val="1"/>
                <c:pt idx="0">
                  <c:v>razlika u rashodima mil. kn</c:v>
                </c:pt>
              </c:strCache>
            </c:strRef>
          </c:tx>
          <c:spPr>
            <a:solidFill>
              <a:srgbClr val="FEE3C6"/>
            </a:solidFill>
            <a:ln>
              <a:solidFill>
                <a:srgbClr val="000000"/>
              </a:solidFill>
            </a:ln>
            <a:scene3d>
              <a:camera prst="orthographicFront"/>
              <a:lightRig rig="threePt" dir="t"/>
            </a:scene3d>
            <a:sp3d>
              <a:bevelT w="190500" h="38100"/>
            </a:sp3d>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List1!$A$2:$A$9</c:f>
              <c:strCache>
                <c:ptCount val="8"/>
                <c:pt idx="0">
                  <c:v>2018.</c:v>
                </c:pt>
                <c:pt idx="1">
                  <c:v>2019.</c:v>
                </c:pt>
                <c:pt idx="2">
                  <c:v>2020.</c:v>
                </c:pt>
                <c:pt idx="3">
                  <c:v>2021.</c:v>
                </c:pt>
                <c:pt idx="4">
                  <c:v>2022.</c:v>
                </c:pt>
                <c:pt idx="5">
                  <c:v>2023.</c:v>
                </c:pt>
                <c:pt idx="6">
                  <c:v>2024.</c:v>
                </c:pt>
                <c:pt idx="7">
                  <c:v>2025.</c:v>
                </c:pt>
              </c:strCache>
            </c:strRef>
          </c:cat>
          <c:val>
            <c:numRef>
              <c:f>List1!$C$2:$C$9</c:f>
              <c:numCache>
                <c:formatCode>General</c:formatCode>
                <c:ptCount val="8"/>
                <c:pt idx="0">
                  <c:v>14</c:v>
                </c:pt>
                <c:pt idx="1">
                  <c:v>30</c:v>
                </c:pt>
                <c:pt idx="2">
                  <c:v>46</c:v>
                </c:pt>
                <c:pt idx="3">
                  <c:v>64</c:v>
                </c:pt>
                <c:pt idx="4">
                  <c:v>71</c:v>
                </c:pt>
                <c:pt idx="5">
                  <c:v>73</c:v>
                </c:pt>
                <c:pt idx="6">
                  <c:v>75</c:v>
                </c:pt>
                <c:pt idx="7">
                  <c:v>77</c:v>
                </c:pt>
              </c:numCache>
            </c:numRef>
          </c:val>
          <c:extLst xmlns:c16r2="http://schemas.microsoft.com/office/drawing/2015/06/chart">
            <c:ext xmlns:c16="http://schemas.microsoft.com/office/drawing/2014/chart" uri="{C3380CC4-5D6E-409C-BE32-E72D297353CC}">
              <c16:uniqueId val="{00000001-8C8D-490D-AAEF-A783A3C54A9C}"/>
            </c:ext>
          </c:extLst>
        </c:ser>
        <c:dLbls>
          <c:showLegendKey val="0"/>
          <c:showVal val="1"/>
          <c:showCatName val="0"/>
          <c:showSerName val="0"/>
          <c:showPercent val="0"/>
          <c:showBubbleSize val="0"/>
        </c:dLbls>
        <c:gapWidth val="150"/>
        <c:overlap val="-25"/>
        <c:axId val="334280352"/>
        <c:axId val="334279960"/>
      </c:barChart>
      <c:catAx>
        <c:axId val="334280352"/>
        <c:scaling>
          <c:orientation val="minMax"/>
        </c:scaling>
        <c:delete val="0"/>
        <c:axPos val="b"/>
        <c:numFmt formatCode="General" sourceLinked="0"/>
        <c:majorTickMark val="none"/>
        <c:minorTickMark val="none"/>
        <c:tickLblPos val="nextTo"/>
        <c:crossAx val="334279960"/>
        <c:crosses val="autoZero"/>
        <c:auto val="1"/>
        <c:lblAlgn val="ctr"/>
        <c:lblOffset val="100"/>
        <c:noMultiLvlLbl val="0"/>
      </c:catAx>
      <c:valAx>
        <c:axId val="334279960"/>
        <c:scaling>
          <c:orientation val="minMax"/>
        </c:scaling>
        <c:delete val="1"/>
        <c:axPos val="l"/>
        <c:numFmt formatCode="General" sourceLinked="1"/>
        <c:majorTickMark val="out"/>
        <c:minorTickMark val="none"/>
        <c:tickLblPos val="nextTo"/>
        <c:crossAx val="334280352"/>
        <c:crosses val="autoZero"/>
        <c:crossBetween val="between"/>
      </c:valAx>
    </c:plotArea>
    <c:legend>
      <c:legendPos val="t"/>
      <c:layout>
        <c:manualLayout>
          <c:xMode val="edge"/>
          <c:yMode val="edge"/>
          <c:x val="0.05"/>
          <c:y val="1.8896709889377371E-2"/>
          <c:w val="0.51388888888888884"/>
          <c:h val="0.17795517759931437"/>
        </c:manualLayout>
      </c:layout>
      <c:overlay val="0"/>
      <c:txPr>
        <a:bodyPr/>
        <a:lstStyle/>
        <a:p>
          <a:pPr>
            <a:defRPr sz="1200"/>
          </a:pPr>
          <a:endParaRPr lang="sr-Latn-R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25" b="1" i="0" u="none" strike="noStrike" baseline="0">
                <a:solidFill>
                  <a:srgbClr val="000000"/>
                </a:solidFill>
                <a:latin typeface="Arial"/>
                <a:ea typeface="Arial"/>
                <a:cs typeface="Arial"/>
              </a:defRPr>
            </a:pPr>
            <a:r>
              <a:rPr lang="en-GB"/>
              <a:t>Živi branitelji (442.749 (B:426.521, N: 16.228))</a:t>
            </a:r>
          </a:p>
        </c:rich>
      </c:tx>
      <c:layout>
        <c:manualLayout>
          <c:xMode val="edge"/>
          <c:yMode val="edge"/>
          <c:x val="0.3158362989323843"/>
          <c:y val="1.9633507853403141E-2"/>
        </c:manualLayout>
      </c:layout>
      <c:overlay val="0"/>
      <c:spPr>
        <a:noFill/>
        <a:ln w="25400">
          <a:noFill/>
        </a:ln>
      </c:spPr>
    </c:title>
    <c:autoTitleDeleted val="0"/>
    <c:plotArea>
      <c:layout>
        <c:manualLayout>
          <c:layoutTarget val="inner"/>
          <c:xMode val="edge"/>
          <c:yMode val="edge"/>
          <c:x val="8.1850533807829168E-2"/>
          <c:y val="0.11780104712041885"/>
          <c:w val="0.60943060498220636"/>
          <c:h val="0.7120418848167539"/>
        </c:manualLayout>
      </c:layout>
      <c:barChart>
        <c:barDir val="col"/>
        <c:grouping val="stacked"/>
        <c:varyColors val="0"/>
        <c:ser>
          <c:idx val="6"/>
          <c:order val="0"/>
          <c:tx>
            <c:v>Radni odnos i mirovina: 7.105 (1,60%) </c:v>
          </c:tx>
          <c:spPr>
            <a:solidFill>
              <a:srgbClr val="0066CC"/>
            </a:solidFill>
            <a:ln w="12700">
              <a:solidFill>
                <a:srgbClr val="000000"/>
              </a:solidFill>
              <a:prstDash val="solid"/>
            </a:ln>
          </c:spPr>
          <c:invertIfNegative val="0"/>
          <c:dLbls>
            <c:spPr>
              <a:noFill/>
              <a:ln w="25400">
                <a:noFill/>
              </a:ln>
            </c:spPr>
            <c:txPr>
              <a:bodyPr wrap="square" lIns="38100" tIns="19050" rIns="38100" bIns="19050" anchor="ctr">
                <a:spAutoFit/>
              </a:bodyPr>
              <a:lstStyle/>
              <a:p>
                <a:pPr>
                  <a:defRPr sz="475"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Results'!$A$2:$A$39</c:f>
              <c:strCache>
                <c:ptCount val="38"/>
                <c:pt idx="0">
                  <c:v>&lt;42    5.982</c:v>
                </c:pt>
                <c:pt idx="1">
                  <c:v>42      9.948</c:v>
                </c:pt>
                <c:pt idx="2">
                  <c:v>43     12.724</c:v>
                </c:pt>
                <c:pt idx="3">
                  <c:v>44     14.756</c:v>
                </c:pt>
                <c:pt idx="4">
                  <c:v>45     16.119</c:v>
                </c:pt>
                <c:pt idx="5">
                  <c:v>46     17.942</c:v>
                </c:pt>
                <c:pt idx="6">
                  <c:v>47     17.946</c:v>
                </c:pt>
                <c:pt idx="7">
                  <c:v>48     18.655</c:v>
                </c:pt>
                <c:pt idx="8">
                  <c:v>49     19.111</c:v>
                </c:pt>
                <c:pt idx="9">
                  <c:v>50     19.706</c:v>
                </c:pt>
                <c:pt idx="10">
                  <c:v>51     20.210</c:v>
                </c:pt>
                <c:pt idx="11">
                  <c:v>52     19.816</c:v>
                </c:pt>
                <c:pt idx="12">
                  <c:v>53     18.710</c:v>
                </c:pt>
                <c:pt idx="13">
                  <c:v>54     18.743</c:v>
                </c:pt>
                <c:pt idx="14">
                  <c:v>55     18.718</c:v>
                </c:pt>
                <c:pt idx="15">
                  <c:v>56     18.451</c:v>
                </c:pt>
                <c:pt idx="16">
                  <c:v>57     18.174</c:v>
                </c:pt>
                <c:pt idx="17">
                  <c:v>58     17.399</c:v>
                </c:pt>
                <c:pt idx="18">
                  <c:v>59     16.334</c:v>
                </c:pt>
                <c:pt idx="19">
                  <c:v>60     15.544</c:v>
                </c:pt>
                <c:pt idx="20">
                  <c:v>61     15.108</c:v>
                </c:pt>
                <c:pt idx="21">
                  <c:v>62     13.904</c:v>
                </c:pt>
                <c:pt idx="22">
                  <c:v>63     12.364</c:v>
                </c:pt>
                <c:pt idx="23">
                  <c:v>64     10.726</c:v>
                </c:pt>
                <c:pt idx="24">
                  <c:v>65      9.594</c:v>
                </c:pt>
                <c:pt idx="25">
                  <c:v>66     7.975</c:v>
                </c:pt>
                <c:pt idx="26">
                  <c:v>67      7.365</c:v>
                </c:pt>
                <c:pt idx="27">
                  <c:v>68      5.828</c:v>
                </c:pt>
                <c:pt idx="28">
                  <c:v>69      4.609</c:v>
                </c:pt>
                <c:pt idx="29">
                  <c:v>70      3.917</c:v>
                </c:pt>
                <c:pt idx="30">
                  <c:v>71      3.031</c:v>
                </c:pt>
                <c:pt idx="31">
                  <c:v>72      2.065</c:v>
                </c:pt>
                <c:pt idx="32">
                  <c:v>73      1.804</c:v>
                </c:pt>
                <c:pt idx="33">
                  <c:v>74      1.850</c:v>
                </c:pt>
                <c:pt idx="34">
                  <c:v>75      1.674</c:v>
                </c:pt>
                <c:pt idx="35">
                  <c:v>76      1.349</c:v>
                </c:pt>
                <c:pt idx="36">
                  <c:v>77      1.127</c:v>
                </c:pt>
                <c:pt idx="37">
                  <c:v>&gt;77    3.471</c:v>
                </c:pt>
              </c:strCache>
            </c:strRef>
          </c:cat>
          <c:val>
            <c:numRef>
              <c:f>'SQL Results'!$I$2:$I$39</c:f>
              <c:numCache>
                <c:formatCode>#,##0</c:formatCode>
                <c:ptCount val="38"/>
                <c:pt idx="0">
                  <c:v>20</c:v>
                </c:pt>
                <c:pt idx="1">
                  <c:v>57</c:v>
                </c:pt>
                <c:pt idx="2">
                  <c:v>98</c:v>
                </c:pt>
                <c:pt idx="3">
                  <c:v>165</c:v>
                </c:pt>
                <c:pt idx="4">
                  <c:v>194</c:v>
                </c:pt>
                <c:pt idx="5">
                  <c:v>223</c:v>
                </c:pt>
                <c:pt idx="6">
                  <c:v>249</c:v>
                </c:pt>
                <c:pt idx="7">
                  <c:v>268</c:v>
                </c:pt>
                <c:pt idx="8">
                  <c:v>315</c:v>
                </c:pt>
                <c:pt idx="9">
                  <c:v>341</c:v>
                </c:pt>
                <c:pt idx="10">
                  <c:v>344</c:v>
                </c:pt>
                <c:pt idx="11">
                  <c:v>311</c:v>
                </c:pt>
                <c:pt idx="12">
                  <c:v>339</c:v>
                </c:pt>
                <c:pt idx="13">
                  <c:v>330</c:v>
                </c:pt>
                <c:pt idx="14">
                  <c:v>333</c:v>
                </c:pt>
                <c:pt idx="15">
                  <c:v>292</c:v>
                </c:pt>
                <c:pt idx="16">
                  <c:v>374</c:v>
                </c:pt>
                <c:pt idx="17">
                  <c:v>316</c:v>
                </c:pt>
                <c:pt idx="18">
                  <c:v>279</c:v>
                </c:pt>
                <c:pt idx="19">
                  <c:v>293</c:v>
                </c:pt>
                <c:pt idx="20">
                  <c:v>293</c:v>
                </c:pt>
                <c:pt idx="21">
                  <c:v>280</c:v>
                </c:pt>
                <c:pt idx="22">
                  <c:v>249</c:v>
                </c:pt>
                <c:pt idx="23">
                  <c:v>193</c:v>
                </c:pt>
                <c:pt idx="24">
                  <c:v>175</c:v>
                </c:pt>
                <c:pt idx="25">
                  <c:v>187</c:v>
                </c:pt>
                <c:pt idx="26">
                  <c:v>167</c:v>
                </c:pt>
                <c:pt idx="27">
                  <c:v>131</c:v>
                </c:pt>
                <c:pt idx="28">
                  <c:v>97</c:v>
                </c:pt>
                <c:pt idx="29">
                  <c:v>83</c:v>
                </c:pt>
                <c:pt idx="30">
                  <c:v>53</c:v>
                </c:pt>
                <c:pt idx="31">
                  <c:v>12</c:v>
                </c:pt>
                <c:pt idx="32">
                  <c:v>13</c:v>
                </c:pt>
                <c:pt idx="33">
                  <c:v>5</c:v>
                </c:pt>
                <c:pt idx="34">
                  <c:v>11</c:v>
                </c:pt>
                <c:pt idx="35">
                  <c:v>3</c:v>
                </c:pt>
                <c:pt idx="36">
                  <c:v>4</c:v>
                </c:pt>
                <c:pt idx="37">
                  <c:v>8</c:v>
                </c:pt>
              </c:numCache>
            </c:numRef>
          </c:val>
          <c:extLst xmlns:c16r2="http://schemas.microsoft.com/office/drawing/2015/06/chart">
            <c:ext xmlns:c16="http://schemas.microsoft.com/office/drawing/2014/chart" uri="{C3380CC4-5D6E-409C-BE32-E72D297353CC}">
              <c16:uniqueId val="{00000000-3D9E-446E-BDBE-D0220ABBD9E2}"/>
            </c:ext>
          </c:extLst>
        </c:ser>
        <c:ser>
          <c:idx val="4"/>
          <c:order val="1"/>
          <c:tx>
            <c:v>Ostale vrste mirovina: 24.283 (5,49%)</c:v>
          </c:tx>
          <c:spPr>
            <a:solidFill>
              <a:srgbClr val="339966"/>
            </a:solidFill>
            <a:ln w="12700">
              <a:solidFill>
                <a:srgbClr val="000000"/>
              </a:solidFill>
              <a:prstDash val="solid"/>
            </a:ln>
          </c:spPr>
          <c:invertIfNegative val="0"/>
          <c:dLbls>
            <c:spPr>
              <a:noFill/>
              <a:ln w="25400">
                <a:noFill/>
              </a:ln>
            </c:spPr>
            <c:txPr>
              <a:bodyPr wrap="square" lIns="38100" tIns="19050" rIns="38100" bIns="19050" anchor="ctr">
                <a:spAutoFit/>
              </a:bodyPr>
              <a:lstStyle/>
              <a:p>
                <a:pPr>
                  <a:defRPr sz="35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Results'!$A$2:$A$39</c:f>
              <c:strCache>
                <c:ptCount val="38"/>
                <c:pt idx="0">
                  <c:v>&lt;42    5.982</c:v>
                </c:pt>
                <c:pt idx="1">
                  <c:v>42      9.948</c:v>
                </c:pt>
                <c:pt idx="2">
                  <c:v>43     12.724</c:v>
                </c:pt>
                <c:pt idx="3">
                  <c:v>44     14.756</c:v>
                </c:pt>
                <c:pt idx="4">
                  <c:v>45     16.119</c:v>
                </c:pt>
                <c:pt idx="5">
                  <c:v>46     17.942</c:v>
                </c:pt>
                <c:pt idx="6">
                  <c:v>47     17.946</c:v>
                </c:pt>
                <c:pt idx="7">
                  <c:v>48     18.655</c:v>
                </c:pt>
                <c:pt idx="8">
                  <c:v>49     19.111</c:v>
                </c:pt>
                <c:pt idx="9">
                  <c:v>50     19.706</c:v>
                </c:pt>
                <c:pt idx="10">
                  <c:v>51     20.210</c:v>
                </c:pt>
                <c:pt idx="11">
                  <c:v>52     19.816</c:v>
                </c:pt>
                <c:pt idx="12">
                  <c:v>53     18.710</c:v>
                </c:pt>
                <c:pt idx="13">
                  <c:v>54     18.743</c:v>
                </c:pt>
                <c:pt idx="14">
                  <c:v>55     18.718</c:v>
                </c:pt>
                <c:pt idx="15">
                  <c:v>56     18.451</c:v>
                </c:pt>
                <c:pt idx="16">
                  <c:v>57     18.174</c:v>
                </c:pt>
                <c:pt idx="17">
                  <c:v>58     17.399</c:v>
                </c:pt>
                <c:pt idx="18">
                  <c:v>59     16.334</c:v>
                </c:pt>
                <c:pt idx="19">
                  <c:v>60     15.544</c:v>
                </c:pt>
                <c:pt idx="20">
                  <c:v>61     15.108</c:v>
                </c:pt>
                <c:pt idx="21">
                  <c:v>62     13.904</c:v>
                </c:pt>
                <c:pt idx="22">
                  <c:v>63     12.364</c:v>
                </c:pt>
                <c:pt idx="23">
                  <c:v>64     10.726</c:v>
                </c:pt>
                <c:pt idx="24">
                  <c:v>65      9.594</c:v>
                </c:pt>
                <c:pt idx="25">
                  <c:v>66     7.975</c:v>
                </c:pt>
                <c:pt idx="26">
                  <c:v>67      7.365</c:v>
                </c:pt>
                <c:pt idx="27">
                  <c:v>68      5.828</c:v>
                </c:pt>
                <c:pt idx="28">
                  <c:v>69      4.609</c:v>
                </c:pt>
                <c:pt idx="29">
                  <c:v>70      3.917</c:v>
                </c:pt>
                <c:pt idx="30">
                  <c:v>71      3.031</c:v>
                </c:pt>
                <c:pt idx="31">
                  <c:v>72      2.065</c:v>
                </c:pt>
                <c:pt idx="32">
                  <c:v>73      1.804</c:v>
                </c:pt>
                <c:pt idx="33">
                  <c:v>74      1.850</c:v>
                </c:pt>
                <c:pt idx="34">
                  <c:v>75      1.674</c:v>
                </c:pt>
                <c:pt idx="35">
                  <c:v>76      1.349</c:v>
                </c:pt>
                <c:pt idx="36">
                  <c:v>77      1.127</c:v>
                </c:pt>
                <c:pt idx="37">
                  <c:v>&gt;77    3.471</c:v>
                </c:pt>
              </c:strCache>
            </c:strRef>
          </c:cat>
          <c:val>
            <c:numRef>
              <c:f>'SQL Results'!$H$2:$H$39</c:f>
              <c:numCache>
                <c:formatCode>#,##0</c:formatCode>
                <c:ptCount val="38"/>
                <c:pt idx="0">
                  <c:v>28</c:v>
                </c:pt>
                <c:pt idx="1">
                  <c:v>56</c:v>
                </c:pt>
                <c:pt idx="2">
                  <c:v>59</c:v>
                </c:pt>
                <c:pt idx="3">
                  <c:v>86</c:v>
                </c:pt>
                <c:pt idx="4">
                  <c:v>94</c:v>
                </c:pt>
                <c:pt idx="5">
                  <c:v>92</c:v>
                </c:pt>
                <c:pt idx="6">
                  <c:v>132</c:v>
                </c:pt>
                <c:pt idx="7">
                  <c:v>114</c:v>
                </c:pt>
                <c:pt idx="8">
                  <c:v>134</c:v>
                </c:pt>
                <c:pt idx="9">
                  <c:v>169</c:v>
                </c:pt>
                <c:pt idx="10">
                  <c:v>185</c:v>
                </c:pt>
                <c:pt idx="11">
                  <c:v>188</c:v>
                </c:pt>
                <c:pt idx="12">
                  <c:v>189</c:v>
                </c:pt>
                <c:pt idx="13">
                  <c:v>213</c:v>
                </c:pt>
                <c:pt idx="14">
                  <c:v>300</c:v>
                </c:pt>
                <c:pt idx="15">
                  <c:v>337</c:v>
                </c:pt>
                <c:pt idx="16">
                  <c:v>417</c:v>
                </c:pt>
                <c:pt idx="17">
                  <c:v>509</c:v>
                </c:pt>
                <c:pt idx="18">
                  <c:v>533</c:v>
                </c:pt>
                <c:pt idx="19">
                  <c:v>687</c:v>
                </c:pt>
                <c:pt idx="20">
                  <c:v>1144</c:v>
                </c:pt>
                <c:pt idx="21">
                  <c:v>1171</c:v>
                </c:pt>
                <c:pt idx="22">
                  <c:v>1146</c:v>
                </c:pt>
                <c:pt idx="23">
                  <c:v>1284</c:v>
                </c:pt>
                <c:pt idx="24">
                  <c:v>1421</c:v>
                </c:pt>
                <c:pt idx="25">
                  <c:v>1641</c:v>
                </c:pt>
                <c:pt idx="26">
                  <c:v>1592</c:v>
                </c:pt>
                <c:pt idx="27">
                  <c:v>1306</c:v>
                </c:pt>
                <c:pt idx="28">
                  <c:v>1115</c:v>
                </c:pt>
                <c:pt idx="29">
                  <c:v>1069</c:v>
                </c:pt>
                <c:pt idx="30">
                  <c:v>914</c:v>
                </c:pt>
                <c:pt idx="31">
                  <c:v>705</c:v>
                </c:pt>
                <c:pt idx="32">
                  <c:v>715</c:v>
                </c:pt>
                <c:pt idx="33">
                  <c:v>774</c:v>
                </c:pt>
                <c:pt idx="34">
                  <c:v>714</c:v>
                </c:pt>
                <c:pt idx="35">
                  <c:v>660</c:v>
                </c:pt>
                <c:pt idx="36">
                  <c:v>568</c:v>
                </c:pt>
                <c:pt idx="37">
                  <c:v>1822</c:v>
                </c:pt>
              </c:numCache>
            </c:numRef>
          </c:val>
          <c:extLst xmlns:c16r2="http://schemas.microsoft.com/office/drawing/2015/06/chart">
            <c:ext xmlns:c16="http://schemas.microsoft.com/office/drawing/2014/chart" uri="{C3380CC4-5D6E-409C-BE32-E72D297353CC}">
              <c16:uniqueId val="{00000001-3D9E-446E-BDBE-D0220ABBD9E2}"/>
            </c:ext>
          </c:extLst>
        </c:ser>
        <c:ser>
          <c:idx val="2"/>
          <c:order val="2"/>
          <c:tx>
            <c:v>Mirovina prema općem propisu i povećanje prema ZOPHBDR: 26.356 (5,95%)</c:v>
          </c:tx>
          <c:spPr>
            <a:solidFill>
              <a:srgbClr val="FFFFCC"/>
            </a:solidFill>
            <a:ln w="12700">
              <a:solidFill>
                <a:srgbClr val="000000"/>
              </a:solidFill>
              <a:prstDash val="solid"/>
            </a:ln>
          </c:spPr>
          <c:invertIfNegative val="0"/>
          <c:dLbls>
            <c:spPr>
              <a:noFill/>
              <a:ln w="25400">
                <a:noFill/>
              </a:ln>
            </c:spPr>
            <c:txPr>
              <a:bodyPr wrap="square" lIns="38100" tIns="19050" rIns="38100" bIns="19050" anchor="ctr">
                <a:spAutoFit/>
              </a:bodyPr>
              <a:lstStyle/>
              <a:p>
                <a:pPr>
                  <a:defRPr sz="35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Results'!$A$2:$A$39</c:f>
              <c:strCache>
                <c:ptCount val="38"/>
                <c:pt idx="0">
                  <c:v>&lt;42    5.982</c:v>
                </c:pt>
                <c:pt idx="1">
                  <c:v>42      9.948</c:v>
                </c:pt>
                <c:pt idx="2">
                  <c:v>43     12.724</c:v>
                </c:pt>
                <c:pt idx="3">
                  <c:v>44     14.756</c:v>
                </c:pt>
                <c:pt idx="4">
                  <c:v>45     16.119</c:v>
                </c:pt>
                <c:pt idx="5">
                  <c:v>46     17.942</c:v>
                </c:pt>
                <c:pt idx="6">
                  <c:v>47     17.946</c:v>
                </c:pt>
                <c:pt idx="7">
                  <c:v>48     18.655</c:v>
                </c:pt>
                <c:pt idx="8">
                  <c:v>49     19.111</c:v>
                </c:pt>
                <c:pt idx="9">
                  <c:v>50     19.706</c:v>
                </c:pt>
                <c:pt idx="10">
                  <c:v>51     20.210</c:v>
                </c:pt>
                <c:pt idx="11">
                  <c:v>52     19.816</c:v>
                </c:pt>
                <c:pt idx="12">
                  <c:v>53     18.710</c:v>
                </c:pt>
                <c:pt idx="13">
                  <c:v>54     18.743</c:v>
                </c:pt>
                <c:pt idx="14">
                  <c:v>55     18.718</c:v>
                </c:pt>
                <c:pt idx="15">
                  <c:v>56     18.451</c:v>
                </c:pt>
                <c:pt idx="16">
                  <c:v>57     18.174</c:v>
                </c:pt>
                <c:pt idx="17">
                  <c:v>58     17.399</c:v>
                </c:pt>
                <c:pt idx="18">
                  <c:v>59     16.334</c:v>
                </c:pt>
                <c:pt idx="19">
                  <c:v>60     15.544</c:v>
                </c:pt>
                <c:pt idx="20">
                  <c:v>61     15.108</c:v>
                </c:pt>
                <c:pt idx="21">
                  <c:v>62     13.904</c:v>
                </c:pt>
                <c:pt idx="22">
                  <c:v>63     12.364</c:v>
                </c:pt>
                <c:pt idx="23">
                  <c:v>64     10.726</c:v>
                </c:pt>
                <c:pt idx="24">
                  <c:v>65      9.594</c:v>
                </c:pt>
                <c:pt idx="25">
                  <c:v>66     7.975</c:v>
                </c:pt>
                <c:pt idx="26">
                  <c:v>67      7.365</c:v>
                </c:pt>
                <c:pt idx="27">
                  <c:v>68      5.828</c:v>
                </c:pt>
                <c:pt idx="28">
                  <c:v>69      4.609</c:v>
                </c:pt>
                <c:pt idx="29">
                  <c:v>70      3.917</c:v>
                </c:pt>
                <c:pt idx="30">
                  <c:v>71      3.031</c:v>
                </c:pt>
                <c:pt idx="31">
                  <c:v>72      2.065</c:v>
                </c:pt>
                <c:pt idx="32">
                  <c:v>73      1.804</c:v>
                </c:pt>
                <c:pt idx="33">
                  <c:v>74      1.850</c:v>
                </c:pt>
                <c:pt idx="34">
                  <c:v>75      1.674</c:v>
                </c:pt>
                <c:pt idx="35">
                  <c:v>76      1.349</c:v>
                </c:pt>
                <c:pt idx="36">
                  <c:v>77      1.127</c:v>
                </c:pt>
                <c:pt idx="37">
                  <c:v>&gt;77    3.471</c:v>
                </c:pt>
              </c:strCache>
            </c:strRef>
          </c:cat>
          <c:val>
            <c:numRef>
              <c:f>'SQL Results'!$G$2:$G$39</c:f>
              <c:numCache>
                <c:formatCode>#,##0</c:formatCode>
                <c:ptCount val="38"/>
                <c:pt idx="0">
                  <c:v>30</c:v>
                </c:pt>
                <c:pt idx="1">
                  <c:v>110</c:v>
                </c:pt>
                <c:pt idx="2">
                  <c:v>147</c:v>
                </c:pt>
                <c:pt idx="3">
                  <c:v>126</c:v>
                </c:pt>
                <c:pt idx="4">
                  <c:v>233</c:v>
                </c:pt>
                <c:pt idx="5">
                  <c:v>236</c:v>
                </c:pt>
                <c:pt idx="6">
                  <c:v>278</c:v>
                </c:pt>
                <c:pt idx="7">
                  <c:v>299</c:v>
                </c:pt>
                <c:pt idx="8">
                  <c:v>355</c:v>
                </c:pt>
                <c:pt idx="9">
                  <c:v>413</c:v>
                </c:pt>
                <c:pt idx="10">
                  <c:v>455</c:v>
                </c:pt>
                <c:pt idx="11">
                  <c:v>464</c:v>
                </c:pt>
                <c:pt idx="12">
                  <c:v>504</c:v>
                </c:pt>
                <c:pt idx="13">
                  <c:v>588</c:v>
                </c:pt>
                <c:pt idx="14">
                  <c:v>648</c:v>
                </c:pt>
                <c:pt idx="15">
                  <c:v>714</c:v>
                </c:pt>
                <c:pt idx="16">
                  <c:v>770</c:v>
                </c:pt>
                <c:pt idx="17">
                  <c:v>835</c:v>
                </c:pt>
                <c:pt idx="18">
                  <c:v>892</c:v>
                </c:pt>
                <c:pt idx="19">
                  <c:v>930</c:v>
                </c:pt>
                <c:pt idx="20">
                  <c:v>1540</c:v>
                </c:pt>
                <c:pt idx="21">
                  <c:v>1664</c:v>
                </c:pt>
                <c:pt idx="22">
                  <c:v>1772</c:v>
                </c:pt>
                <c:pt idx="23">
                  <c:v>1494</c:v>
                </c:pt>
                <c:pt idx="24">
                  <c:v>1444</c:v>
                </c:pt>
                <c:pt idx="25">
                  <c:v>1536</c:v>
                </c:pt>
                <c:pt idx="26">
                  <c:v>1487</c:v>
                </c:pt>
                <c:pt idx="27">
                  <c:v>1137</c:v>
                </c:pt>
                <c:pt idx="28">
                  <c:v>1064</c:v>
                </c:pt>
                <c:pt idx="29">
                  <c:v>1068</c:v>
                </c:pt>
                <c:pt idx="30">
                  <c:v>644</c:v>
                </c:pt>
                <c:pt idx="31">
                  <c:v>367</c:v>
                </c:pt>
                <c:pt idx="32">
                  <c:v>375</c:v>
                </c:pt>
                <c:pt idx="33">
                  <c:v>382</c:v>
                </c:pt>
                <c:pt idx="34">
                  <c:v>350</c:v>
                </c:pt>
                <c:pt idx="35">
                  <c:v>234</c:v>
                </c:pt>
                <c:pt idx="36">
                  <c:v>212</c:v>
                </c:pt>
                <c:pt idx="37">
                  <c:v>559</c:v>
                </c:pt>
              </c:numCache>
            </c:numRef>
          </c:val>
          <c:extLst xmlns:c16r2="http://schemas.microsoft.com/office/drawing/2015/06/chart">
            <c:ext xmlns:c16="http://schemas.microsoft.com/office/drawing/2014/chart" uri="{C3380CC4-5D6E-409C-BE32-E72D297353CC}">
              <c16:uniqueId val="{00000002-3D9E-446E-BDBE-D0220ABBD9E2}"/>
            </c:ext>
          </c:extLst>
        </c:ser>
        <c:ser>
          <c:idx val="3"/>
          <c:order val="3"/>
          <c:tx>
            <c:v>ZOMO mirovina u koju je uračunat staž u Dom.ratu: 44.118 (9,97%)</c:v>
          </c:tx>
          <c:spPr>
            <a:solidFill>
              <a:srgbClr val="CCFFFF"/>
            </a:solidFill>
            <a:ln w="12700">
              <a:solidFill>
                <a:srgbClr val="000000"/>
              </a:solidFill>
              <a:prstDash val="solid"/>
            </a:ln>
          </c:spPr>
          <c:invertIfNegative val="0"/>
          <c:dLbls>
            <c:spPr>
              <a:noFill/>
              <a:ln w="25400">
                <a:noFill/>
              </a:ln>
            </c:spPr>
            <c:txPr>
              <a:bodyPr wrap="square" lIns="38100" tIns="19050" rIns="38100" bIns="19050" anchor="ctr">
                <a:spAutoFit/>
              </a:bodyPr>
              <a:lstStyle/>
              <a:p>
                <a:pPr>
                  <a:defRPr sz="35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Results'!$A$2:$A$39</c:f>
              <c:strCache>
                <c:ptCount val="38"/>
                <c:pt idx="0">
                  <c:v>&lt;42    5.982</c:v>
                </c:pt>
                <c:pt idx="1">
                  <c:v>42      9.948</c:v>
                </c:pt>
                <c:pt idx="2">
                  <c:v>43     12.724</c:v>
                </c:pt>
                <c:pt idx="3">
                  <c:v>44     14.756</c:v>
                </c:pt>
                <c:pt idx="4">
                  <c:v>45     16.119</c:v>
                </c:pt>
                <c:pt idx="5">
                  <c:v>46     17.942</c:v>
                </c:pt>
                <c:pt idx="6">
                  <c:v>47     17.946</c:v>
                </c:pt>
                <c:pt idx="7">
                  <c:v>48     18.655</c:v>
                </c:pt>
                <c:pt idx="8">
                  <c:v>49     19.111</c:v>
                </c:pt>
                <c:pt idx="9">
                  <c:v>50     19.706</c:v>
                </c:pt>
                <c:pt idx="10">
                  <c:v>51     20.210</c:v>
                </c:pt>
                <c:pt idx="11">
                  <c:v>52     19.816</c:v>
                </c:pt>
                <c:pt idx="12">
                  <c:v>53     18.710</c:v>
                </c:pt>
                <c:pt idx="13">
                  <c:v>54     18.743</c:v>
                </c:pt>
                <c:pt idx="14">
                  <c:v>55     18.718</c:v>
                </c:pt>
                <c:pt idx="15">
                  <c:v>56     18.451</c:v>
                </c:pt>
                <c:pt idx="16">
                  <c:v>57     18.174</c:v>
                </c:pt>
                <c:pt idx="17">
                  <c:v>58     17.399</c:v>
                </c:pt>
                <c:pt idx="18">
                  <c:v>59     16.334</c:v>
                </c:pt>
                <c:pt idx="19">
                  <c:v>60     15.544</c:v>
                </c:pt>
                <c:pt idx="20">
                  <c:v>61     15.108</c:v>
                </c:pt>
                <c:pt idx="21">
                  <c:v>62     13.904</c:v>
                </c:pt>
                <c:pt idx="22">
                  <c:v>63     12.364</c:v>
                </c:pt>
                <c:pt idx="23">
                  <c:v>64     10.726</c:v>
                </c:pt>
                <c:pt idx="24">
                  <c:v>65      9.594</c:v>
                </c:pt>
                <c:pt idx="25">
                  <c:v>66     7.975</c:v>
                </c:pt>
                <c:pt idx="26">
                  <c:v>67      7.365</c:v>
                </c:pt>
                <c:pt idx="27">
                  <c:v>68      5.828</c:v>
                </c:pt>
                <c:pt idx="28">
                  <c:v>69      4.609</c:v>
                </c:pt>
                <c:pt idx="29">
                  <c:v>70      3.917</c:v>
                </c:pt>
                <c:pt idx="30">
                  <c:v>71      3.031</c:v>
                </c:pt>
                <c:pt idx="31">
                  <c:v>72      2.065</c:v>
                </c:pt>
                <c:pt idx="32">
                  <c:v>73      1.804</c:v>
                </c:pt>
                <c:pt idx="33">
                  <c:v>74      1.850</c:v>
                </c:pt>
                <c:pt idx="34">
                  <c:v>75      1.674</c:v>
                </c:pt>
                <c:pt idx="35">
                  <c:v>76      1.349</c:v>
                </c:pt>
                <c:pt idx="36">
                  <c:v>77      1.127</c:v>
                </c:pt>
                <c:pt idx="37">
                  <c:v>&gt;77    3.471</c:v>
                </c:pt>
              </c:strCache>
            </c:strRef>
          </c:cat>
          <c:val>
            <c:numRef>
              <c:f>'SQL Results'!$F$2:$F$39</c:f>
              <c:numCache>
                <c:formatCode>#,##0</c:formatCode>
                <c:ptCount val="38"/>
                <c:pt idx="0">
                  <c:v>94</c:v>
                </c:pt>
                <c:pt idx="1">
                  <c:v>204</c:v>
                </c:pt>
                <c:pt idx="2">
                  <c:v>286</c:v>
                </c:pt>
                <c:pt idx="3">
                  <c:v>425</c:v>
                </c:pt>
                <c:pt idx="4">
                  <c:v>514</c:v>
                </c:pt>
                <c:pt idx="5">
                  <c:v>653</c:v>
                </c:pt>
                <c:pt idx="6">
                  <c:v>720</c:v>
                </c:pt>
                <c:pt idx="7">
                  <c:v>824</c:v>
                </c:pt>
                <c:pt idx="8">
                  <c:v>905</c:v>
                </c:pt>
                <c:pt idx="9">
                  <c:v>979</c:v>
                </c:pt>
                <c:pt idx="10">
                  <c:v>1076</c:v>
                </c:pt>
                <c:pt idx="11">
                  <c:v>1119</c:v>
                </c:pt>
                <c:pt idx="12">
                  <c:v>1082</c:v>
                </c:pt>
                <c:pt idx="13">
                  <c:v>1167</c:v>
                </c:pt>
                <c:pt idx="14">
                  <c:v>1136</c:v>
                </c:pt>
                <c:pt idx="15">
                  <c:v>1257</c:v>
                </c:pt>
                <c:pt idx="16">
                  <c:v>1231</c:v>
                </c:pt>
                <c:pt idx="17">
                  <c:v>1330</c:v>
                </c:pt>
                <c:pt idx="18">
                  <c:v>1217</c:v>
                </c:pt>
                <c:pt idx="19">
                  <c:v>1198</c:v>
                </c:pt>
                <c:pt idx="20">
                  <c:v>2326</c:v>
                </c:pt>
                <c:pt idx="21">
                  <c:v>2814</c:v>
                </c:pt>
                <c:pt idx="22">
                  <c:v>3028</c:v>
                </c:pt>
                <c:pt idx="23">
                  <c:v>2766</c:v>
                </c:pt>
                <c:pt idx="24">
                  <c:v>2613</c:v>
                </c:pt>
                <c:pt idx="25">
                  <c:v>2843</c:v>
                </c:pt>
                <c:pt idx="26">
                  <c:v>2754</c:v>
                </c:pt>
                <c:pt idx="27">
                  <c:v>2081</c:v>
                </c:pt>
                <c:pt idx="28">
                  <c:v>1424</c:v>
                </c:pt>
                <c:pt idx="29">
                  <c:v>989</c:v>
                </c:pt>
                <c:pt idx="30">
                  <c:v>824</c:v>
                </c:pt>
                <c:pt idx="31">
                  <c:v>538</c:v>
                </c:pt>
                <c:pt idx="32">
                  <c:v>373</c:v>
                </c:pt>
                <c:pt idx="33">
                  <c:v>322</c:v>
                </c:pt>
                <c:pt idx="34">
                  <c:v>263</c:v>
                </c:pt>
                <c:pt idx="35">
                  <c:v>205</c:v>
                </c:pt>
                <c:pt idx="36">
                  <c:v>155</c:v>
                </c:pt>
                <c:pt idx="37">
                  <c:v>383</c:v>
                </c:pt>
              </c:numCache>
            </c:numRef>
          </c:val>
          <c:extLst xmlns:c16r2="http://schemas.microsoft.com/office/drawing/2015/06/chart">
            <c:ext xmlns:c16="http://schemas.microsoft.com/office/drawing/2014/chart" uri="{C3380CC4-5D6E-409C-BE32-E72D297353CC}">
              <c16:uniqueId val="{00000003-3D9E-446E-BDBE-D0220ABBD9E2}"/>
            </c:ext>
          </c:extLst>
        </c:ser>
        <c:ser>
          <c:idx val="1"/>
          <c:order val="4"/>
          <c:tx>
            <c:v>Mirovina prema ZOPHBDR: 52.345 (11,82%)                          ► Ukupno mirovine: 147.102 (33,22%)</c:v>
          </c:tx>
          <c:spPr>
            <a:solidFill>
              <a:srgbClr val="993366"/>
            </a:solidFill>
            <a:ln w="12700">
              <a:solidFill>
                <a:srgbClr val="000000"/>
              </a:solidFill>
              <a:prstDash val="solid"/>
            </a:ln>
          </c:spPr>
          <c:invertIfNegative val="0"/>
          <c:dLbls>
            <c:spPr>
              <a:noFill/>
              <a:ln w="25400">
                <a:noFill/>
              </a:ln>
            </c:spPr>
            <c:txPr>
              <a:bodyPr wrap="square" lIns="38100" tIns="19050" rIns="38100" bIns="19050" anchor="ctr">
                <a:spAutoFit/>
              </a:bodyPr>
              <a:lstStyle/>
              <a:p>
                <a:pPr>
                  <a:defRPr sz="350" b="1"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Results'!$A$2:$A$39</c:f>
              <c:strCache>
                <c:ptCount val="38"/>
                <c:pt idx="0">
                  <c:v>&lt;42    5.982</c:v>
                </c:pt>
                <c:pt idx="1">
                  <c:v>42      9.948</c:v>
                </c:pt>
                <c:pt idx="2">
                  <c:v>43     12.724</c:v>
                </c:pt>
                <c:pt idx="3">
                  <c:v>44     14.756</c:v>
                </c:pt>
                <c:pt idx="4">
                  <c:v>45     16.119</c:v>
                </c:pt>
                <c:pt idx="5">
                  <c:v>46     17.942</c:v>
                </c:pt>
                <c:pt idx="6">
                  <c:v>47     17.946</c:v>
                </c:pt>
                <c:pt idx="7">
                  <c:v>48     18.655</c:v>
                </c:pt>
                <c:pt idx="8">
                  <c:v>49     19.111</c:v>
                </c:pt>
                <c:pt idx="9">
                  <c:v>50     19.706</c:v>
                </c:pt>
                <c:pt idx="10">
                  <c:v>51     20.210</c:v>
                </c:pt>
                <c:pt idx="11">
                  <c:v>52     19.816</c:v>
                </c:pt>
                <c:pt idx="12">
                  <c:v>53     18.710</c:v>
                </c:pt>
                <c:pt idx="13">
                  <c:v>54     18.743</c:v>
                </c:pt>
                <c:pt idx="14">
                  <c:v>55     18.718</c:v>
                </c:pt>
                <c:pt idx="15">
                  <c:v>56     18.451</c:v>
                </c:pt>
                <c:pt idx="16">
                  <c:v>57     18.174</c:v>
                </c:pt>
                <c:pt idx="17">
                  <c:v>58     17.399</c:v>
                </c:pt>
                <c:pt idx="18">
                  <c:v>59     16.334</c:v>
                </c:pt>
                <c:pt idx="19">
                  <c:v>60     15.544</c:v>
                </c:pt>
                <c:pt idx="20">
                  <c:v>61     15.108</c:v>
                </c:pt>
                <c:pt idx="21">
                  <c:v>62     13.904</c:v>
                </c:pt>
                <c:pt idx="22">
                  <c:v>63     12.364</c:v>
                </c:pt>
                <c:pt idx="23">
                  <c:v>64     10.726</c:v>
                </c:pt>
                <c:pt idx="24">
                  <c:v>65      9.594</c:v>
                </c:pt>
                <c:pt idx="25">
                  <c:v>66     7.975</c:v>
                </c:pt>
                <c:pt idx="26">
                  <c:v>67      7.365</c:v>
                </c:pt>
                <c:pt idx="27">
                  <c:v>68      5.828</c:v>
                </c:pt>
                <c:pt idx="28">
                  <c:v>69      4.609</c:v>
                </c:pt>
                <c:pt idx="29">
                  <c:v>70      3.917</c:v>
                </c:pt>
                <c:pt idx="30">
                  <c:v>71      3.031</c:v>
                </c:pt>
                <c:pt idx="31">
                  <c:v>72      2.065</c:v>
                </c:pt>
                <c:pt idx="32">
                  <c:v>73      1.804</c:v>
                </c:pt>
                <c:pt idx="33">
                  <c:v>74      1.850</c:v>
                </c:pt>
                <c:pt idx="34">
                  <c:v>75      1.674</c:v>
                </c:pt>
                <c:pt idx="35">
                  <c:v>76      1.349</c:v>
                </c:pt>
                <c:pt idx="36">
                  <c:v>77      1.127</c:v>
                </c:pt>
                <c:pt idx="37">
                  <c:v>&gt;77    3.471</c:v>
                </c:pt>
              </c:strCache>
            </c:strRef>
          </c:cat>
          <c:val>
            <c:numRef>
              <c:f>'SQL Results'!$E$2:$E$39</c:f>
              <c:numCache>
                <c:formatCode>#,##0</c:formatCode>
                <c:ptCount val="38"/>
                <c:pt idx="0">
                  <c:v>112</c:v>
                </c:pt>
                <c:pt idx="1">
                  <c:v>392</c:v>
                </c:pt>
                <c:pt idx="2">
                  <c:v>647</c:v>
                </c:pt>
                <c:pt idx="3">
                  <c:v>1172</c:v>
                </c:pt>
                <c:pt idx="4">
                  <c:v>1668</c:v>
                </c:pt>
                <c:pt idx="5">
                  <c:v>2095</c:v>
                </c:pt>
                <c:pt idx="6">
                  <c:v>2298</c:v>
                </c:pt>
                <c:pt idx="7">
                  <c:v>2301</c:v>
                </c:pt>
                <c:pt idx="8">
                  <c:v>2439</c:v>
                </c:pt>
                <c:pt idx="9">
                  <c:v>2490</c:v>
                </c:pt>
                <c:pt idx="10">
                  <c:v>2472</c:v>
                </c:pt>
                <c:pt idx="11">
                  <c:v>2412</c:v>
                </c:pt>
                <c:pt idx="12">
                  <c:v>2225</c:v>
                </c:pt>
                <c:pt idx="13">
                  <c:v>2318</c:v>
                </c:pt>
                <c:pt idx="14">
                  <c:v>2301</c:v>
                </c:pt>
                <c:pt idx="15">
                  <c:v>2233</c:v>
                </c:pt>
                <c:pt idx="16">
                  <c:v>2210</c:v>
                </c:pt>
                <c:pt idx="17">
                  <c:v>2100</c:v>
                </c:pt>
                <c:pt idx="18">
                  <c:v>2025</c:v>
                </c:pt>
                <c:pt idx="19">
                  <c:v>1937</c:v>
                </c:pt>
                <c:pt idx="20">
                  <c:v>1867</c:v>
                </c:pt>
                <c:pt idx="21">
                  <c:v>1726</c:v>
                </c:pt>
                <c:pt idx="22">
                  <c:v>1575</c:v>
                </c:pt>
                <c:pt idx="23">
                  <c:v>1419</c:v>
                </c:pt>
                <c:pt idx="24">
                  <c:v>1247</c:v>
                </c:pt>
                <c:pt idx="25">
                  <c:v>1058</c:v>
                </c:pt>
                <c:pt idx="26">
                  <c:v>948</c:v>
                </c:pt>
                <c:pt idx="27">
                  <c:v>879</c:v>
                </c:pt>
                <c:pt idx="28">
                  <c:v>665</c:v>
                </c:pt>
                <c:pt idx="29">
                  <c:v>567</c:v>
                </c:pt>
                <c:pt idx="30">
                  <c:v>467</c:v>
                </c:pt>
                <c:pt idx="31">
                  <c:v>364</c:v>
                </c:pt>
                <c:pt idx="32">
                  <c:v>283</c:v>
                </c:pt>
                <c:pt idx="33">
                  <c:v>300</c:v>
                </c:pt>
                <c:pt idx="34">
                  <c:v>281</c:v>
                </c:pt>
                <c:pt idx="35">
                  <c:v>201</c:v>
                </c:pt>
                <c:pt idx="36">
                  <c:v>149</c:v>
                </c:pt>
                <c:pt idx="37">
                  <c:v>502</c:v>
                </c:pt>
              </c:numCache>
            </c:numRef>
          </c:val>
          <c:extLst xmlns:c16r2="http://schemas.microsoft.com/office/drawing/2015/06/chart">
            <c:ext xmlns:c16="http://schemas.microsoft.com/office/drawing/2014/chart" uri="{C3380CC4-5D6E-409C-BE32-E72D297353CC}">
              <c16:uniqueId val="{00000004-3D9E-446E-BDBE-D0220ABBD9E2}"/>
            </c:ext>
          </c:extLst>
        </c:ser>
        <c:ser>
          <c:idx val="0"/>
          <c:order val="5"/>
          <c:tx>
            <c:v> Nema mirovinu i ne radi: 82.889 (18,72%) ( B: 81.015, N: 1.874)</c:v>
          </c:tx>
          <c:spPr>
            <a:solidFill>
              <a:srgbClr val="9999FF"/>
            </a:solidFill>
            <a:ln w="12700">
              <a:solidFill>
                <a:srgbClr val="000000"/>
              </a:solidFill>
              <a:prstDash val="solid"/>
            </a:ln>
          </c:spPr>
          <c:invertIfNegative val="0"/>
          <c:dLbls>
            <c:dLbl>
              <c:idx val="0"/>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3"/>
              <c:spPr>
                <a:noFill/>
                <a:ln w="25400">
                  <a:noFill/>
                </a:ln>
              </c:spPr>
              <c:txPr>
                <a:bodyPr rot="-534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4"/>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5"/>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6"/>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7"/>
              <c:spPr>
                <a:noFill/>
                <a:ln w="25400">
                  <a:noFill/>
                </a:ln>
              </c:spPr>
              <c:txPr>
                <a:bodyPr rot="-534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8"/>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9"/>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0"/>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1"/>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2"/>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3"/>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4"/>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5"/>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6"/>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7"/>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8"/>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9"/>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0"/>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1"/>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2"/>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3"/>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4"/>
              <c:spPr>
                <a:noFill/>
                <a:ln w="25400">
                  <a:noFill/>
                </a:ln>
              </c:spPr>
              <c:txPr>
                <a:bodyPr rot="-540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spPr>
              <a:noFill/>
              <a:ln w="25400">
                <a:noFill/>
              </a:ln>
            </c:spPr>
            <c:txPr>
              <a:bodyPr rot="-120000" vert="horz" wrap="square" lIns="38100" tIns="19050" rIns="38100" bIns="19050" anchor="ctr">
                <a:spAutoFit/>
              </a:bodyPr>
              <a:lstStyle/>
              <a:p>
                <a:pPr algn="ctr">
                  <a:defRPr sz="375" b="1"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Results'!$A$2:$A$39</c:f>
              <c:strCache>
                <c:ptCount val="38"/>
                <c:pt idx="0">
                  <c:v>&lt;42    5.982</c:v>
                </c:pt>
                <c:pt idx="1">
                  <c:v>42      9.948</c:v>
                </c:pt>
                <c:pt idx="2">
                  <c:v>43     12.724</c:v>
                </c:pt>
                <c:pt idx="3">
                  <c:v>44     14.756</c:v>
                </c:pt>
                <c:pt idx="4">
                  <c:v>45     16.119</c:v>
                </c:pt>
                <c:pt idx="5">
                  <c:v>46     17.942</c:v>
                </c:pt>
                <c:pt idx="6">
                  <c:v>47     17.946</c:v>
                </c:pt>
                <c:pt idx="7">
                  <c:v>48     18.655</c:v>
                </c:pt>
                <c:pt idx="8">
                  <c:v>49     19.111</c:v>
                </c:pt>
                <c:pt idx="9">
                  <c:v>50     19.706</c:v>
                </c:pt>
                <c:pt idx="10">
                  <c:v>51     20.210</c:v>
                </c:pt>
                <c:pt idx="11">
                  <c:v>52     19.816</c:v>
                </c:pt>
                <c:pt idx="12">
                  <c:v>53     18.710</c:v>
                </c:pt>
                <c:pt idx="13">
                  <c:v>54     18.743</c:v>
                </c:pt>
                <c:pt idx="14">
                  <c:v>55     18.718</c:v>
                </c:pt>
                <c:pt idx="15">
                  <c:v>56     18.451</c:v>
                </c:pt>
                <c:pt idx="16">
                  <c:v>57     18.174</c:v>
                </c:pt>
                <c:pt idx="17">
                  <c:v>58     17.399</c:v>
                </c:pt>
                <c:pt idx="18">
                  <c:v>59     16.334</c:v>
                </c:pt>
                <c:pt idx="19">
                  <c:v>60     15.544</c:v>
                </c:pt>
                <c:pt idx="20">
                  <c:v>61     15.108</c:v>
                </c:pt>
                <c:pt idx="21">
                  <c:v>62     13.904</c:v>
                </c:pt>
                <c:pt idx="22">
                  <c:v>63     12.364</c:v>
                </c:pt>
                <c:pt idx="23">
                  <c:v>64     10.726</c:v>
                </c:pt>
                <c:pt idx="24">
                  <c:v>65      9.594</c:v>
                </c:pt>
                <c:pt idx="25">
                  <c:v>66     7.975</c:v>
                </c:pt>
                <c:pt idx="26">
                  <c:v>67      7.365</c:v>
                </c:pt>
                <c:pt idx="27">
                  <c:v>68      5.828</c:v>
                </c:pt>
                <c:pt idx="28">
                  <c:v>69      4.609</c:v>
                </c:pt>
                <c:pt idx="29">
                  <c:v>70      3.917</c:v>
                </c:pt>
                <c:pt idx="30">
                  <c:v>71      3.031</c:v>
                </c:pt>
                <c:pt idx="31">
                  <c:v>72      2.065</c:v>
                </c:pt>
                <c:pt idx="32">
                  <c:v>73      1.804</c:v>
                </c:pt>
                <c:pt idx="33">
                  <c:v>74      1.850</c:v>
                </c:pt>
                <c:pt idx="34">
                  <c:v>75      1.674</c:v>
                </c:pt>
                <c:pt idx="35">
                  <c:v>76      1.349</c:v>
                </c:pt>
                <c:pt idx="36">
                  <c:v>77      1.127</c:v>
                </c:pt>
                <c:pt idx="37">
                  <c:v>&gt;77    3.471</c:v>
                </c:pt>
              </c:strCache>
            </c:strRef>
          </c:cat>
          <c:val>
            <c:numRef>
              <c:f>'SQL Results'!$D$2:$D$39</c:f>
              <c:numCache>
                <c:formatCode>#,##0</c:formatCode>
                <c:ptCount val="38"/>
                <c:pt idx="0">
                  <c:v>1513</c:v>
                </c:pt>
                <c:pt idx="1">
                  <c:v>2377</c:v>
                </c:pt>
                <c:pt idx="2">
                  <c:v>2981</c:v>
                </c:pt>
                <c:pt idx="3">
                  <c:v>3375</c:v>
                </c:pt>
                <c:pt idx="4">
                  <c:v>3530</c:v>
                </c:pt>
                <c:pt idx="5">
                  <c:v>3795</c:v>
                </c:pt>
                <c:pt idx="6">
                  <c:v>3637</c:v>
                </c:pt>
                <c:pt idx="7">
                  <c:v>3854</c:v>
                </c:pt>
                <c:pt idx="8">
                  <c:v>3860</c:v>
                </c:pt>
                <c:pt idx="9">
                  <c:v>3937</c:v>
                </c:pt>
                <c:pt idx="10">
                  <c:v>4105</c:v>
                </c:pt>
                <c:pt idx="11">
                  <c:v>3933</c:v>
                </c:pt>
                <c:pt idx="12">
                  <c:v>3682</c:v>
                </c:pt>
                <c:pt idx="13">
                  <c:v>3699</c:v>
                </c:pt>
                <c:pt idx="14">
                  <c:v>3714</c:v>
                </c:pt>
                <c:pt idx="15">
                  <c:v>3742</c:v>
                </c:pt>
                <c:pt idx="16">
                  <c:v>3686</c:v>
                </c:pt>
                <c:pt idx="17">
                  <c:v>3647</c:v>
                </c:pt>
                <c:pt idx="18">
                  <c:v>3641</c:v>
                </c:pt>
                <c:pt idx="19">
                  <c:v>3720</c:v>
                </c:pt>
                <c:pt idx="20">
                  <c:v>2931</c:v>
                </c:pt>
                <c:pt idx="21">
                  <c:v>2574</c:v>
                </c:pt>
                <c:pt idx="22">
                  <c:v>2011</c:v>
                </c:pt>
                <c:pt idx="23">
                  <c:v>1676</c:v>
                </c:pt>
                <c:pt idx="24">
                  <c:v>1435</c:v>
                </c:pt>
                <c:pt idx="25">
                  <c:v>431</c:v>
                </c:pt>
                <c:pt idx="26">
                  <c:v>275</c:v>
                </c:pt>
                <c:pt idx="27">
                  <c:v>217</c:v>
                </c:pt>
                <c:pt idx="28">
                  <c:v>191</c:v>
                </c:pt>
                <c:pt idx="29">
                  <c:v>116</c:v>
                </c:pt>
                <c:pt idx="30">
                  <c:v>109</c:v>
                </c:pt>
                <c:pt idx="31">
                  <c:v>70</c:v>
                </c:pt>
                <c:pt idx="32">
                  <c:v>40</c:v>
                </c:pt>
                <c:pt idx="33">
                  <c:v>61</c:v>
                </c:pt>
                <c:pt idx="34">
                  <c:v>49</c:v>
                </c:pt>
                <c:pt idx="35">
                  <c:v>46</c:v>
                </c:pt>
                <c:pt idx="36">
                  <c:v>37</c:v>
                </c:pt>
                <c:pt idx="37">
                  <c:v>192</c:v>
                </c:pt>
              </c:numCache>
            </c:numRef>
          </c:val>
          <c:extLst xmlns:c16r2="http://schemas.microsoft.com/office/drawing/2015/06/chart">
            <c:ext xmlns:c16="http://schemas.microsoft.com/office/drawing/2014/chart" uri="{C3380CC4-5D6E-409C-BE32-E72D297353CC}">
              <c16:uniqueId val="{0000001E-3D9E-446E-BDBE-D0220ABBD9E2}"/>
            </c:ext>
          </c:extLst>
        </c:ser>
        <c:ser>
          <c:idx val="5"/>
          <c:order val="6"/>
          <c:tx>
            <c:v>Radni odnos: 205.653 (46,45%)  (B: 197.727, N: 7.926)</c:v>
          </c:tx>
          <c:spPr>
            <a:solidFill>
              <a:srgbClr val="FF8080"/>
            </a:solidFill>
            <a:ln w="12700">
              <a:solidFill>
                <a:srgbClr val="000000"/>
              </a:solidFill>
              <a:prstDash val="solid"/>
            </a:ln>
          </c:spPr>
          <c:invertIfNegative val="0"/>
          <c:dLbls>
            <c:dLbl>
              <c:idx val="0"/>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3"/>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4"/>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5"/>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6"/>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7"/>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8"/>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9"/>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0"/>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1"/>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2"/>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3"/>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4"/>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5"/>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6"/>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7"/>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8"/>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19"/>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0"/>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1"/>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2"/>
              <c:spPr>
                <a:noFill/>
                <a:ln w="25400">
                  <a:noFill/>
                </a:ln>
              </c:spPr>
              <c:txPr>
                <a:bodyPr rot="-5340000" vert="horz"/>
                <a:lstStyle/>
                <a:p>
                  <a:pPr algn="ct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3"/>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dLbl>
              <c:idx val="24"/>
              <c:spPr>
                <a:noFill/>
                <a:ln w="25400">
                  <a:noFill/>
                </a:ln>
              </c:spPr>
              <c:txPr>
                <a:bodyPr rot="-5400000" vert="horz"/>
                <a:lstStyle/>
                <a:p>
                  <a:pPr algn="r">
                    <a:defRPr sz="500"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dLbl>
            <c:spPr>
              <a:noFill/>
              <a:ln w="25400">
                <a:noFill/>
              </a:ln>
            </c:spPr>
            <c:txPr>
              <a:bodyPr rot="-60000" vert="horz" wrap="square" lIns="38100" tIns="19050" rIns="38100" bIns="19050" anchor="ctr">
                <a:spAutoFit/>
              </a:bodyPr>
              <a:lstStyle/>
              <a:p>
                <a:pPr algn="ctr">
                  <a:defRPr sz="375" b="0" i="0" u="none" strike="noStrike" baseline="0">
                    <a:solidFill>
                      <a:srgbClr val="000000"/>
                    </a:solidFill>
                    <a:latin typeface="Arial"/>
                    <a:ea typeface="Arial"/>
                    <a:cs typeface="Arial"/>
                  </a:defRPr>
                </a:pPr>
                <a:endParaRPr lang="sr-Latn-R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Results'!$A$2:$A$39</c:f>
              <c:strCache>
                <c:ptCount val="38"/>
                <c:pt idx="0">
                  <c:v>&lt;42    5.982</c:v>
                </c:pt>
                <c:pt idx="1">
                  <c:v>42      9.948</c:v>
                </c:pt>
                <c:pt idx="2">
                  <c:v>43     12.724</c:v>
                </c:pt>
                <c:pt idx="3">
                  <c:v>44     14.756</c:v>
                </c:pt>
                <c:pt idx="4">
                  <c:v>45     16.119</c:v>
                </c:pt>
                <c:pt idx="5">
                  <c:v>46     17.942</c:v>
                </c:pt>
                <c:pt idx="6">
                  <c:v>47     17.946</c:v>
                </c:pt>
                <c:pt idx="7">
                  <c:v>48     18.655</c:v>
                </c:pt>
                <c:pt idx="8">
                  <c:v>49     19.111</c:v>
                </c:pt>
                <c:pt idx="9">
                  <c:v>50     19.706</c:v>
                </c:pt>
                <c:pt idx="10">
                  <c:v>51     20.210</c:v>
                </c:pt>
                <c:pt idx="11">
                  <c:v>52     19.816</c:v>
                </c:pt>
                <c:pt idx="12">
                  <c:v>53     18.710</c:v>
                </c:pt>
                <c:pt idx="13">
                  <c:v>54     18.743</c:v>
                </c:pt>
                <c:pt idx="14">
                  <c:v>55     18.718</c:v>
                </c:pt>
                <c:pt idx="15">
                  <c:v>56     18.451</c:v>
                </c:pt>
                <c:pt idx="16">
                  <c:v>57     18.174</c:v>
                </c:pt>
                <c:pt idx="17">
                  <c:v>58     17.399</c:v>
                </c:pt>
                <c:pt idx="18">
                  <c:v>59     16.334</c:v>
                </c:pt>
                <c:pt idx="19">
                  <c:v>60     15.544</c:v>
                </c:pt>
                <c:pt idx="20">
                  <c:v>61     15.108</c:v>
                </c:pt>
                <c:pt idx="21">
                  <c:v>62     13.904</c:v>
                </c:pt>
                <c:pt idx="22">
                  <c:v>63     12.364</c:v>
                </c:pt>
                <c:pt idx="23">
                  <c:v>64     10.726</c:v>
                </c:pt>
                <c:pt idx="24">
                  <c:v>65      9.594</c:v>
                </c:pt>
                <c:pt idx="25">
                  <c:v>66     7.975</c:v>
                </c:pt>
                <c:pt idx="26">
                  <c:v>67      7.365</c:v>
                </c:pt>
                <c:pt idx="27">
                  <c:v>68      5.828</c:v>
                </c:pt>
                <c:pt idx="28">
                  <c:v>69      4.609</c:v>
                </c:pt>
                <c:pt idx="29">
                  <c:v>70      3.917</c:v>
                </c:pt>
                <c:pt idx="30">
                  <c:v>71      3.031</c:v>
                </c:pt>
                <c:pt idx="31">
                  <c:v>72      2.065</c:v>
                </c:pt>
                <c:pt idx="32">
                  <c:v>73      1.804</c:v>
                </c:pt>
                <c:pt idx="33">
                  <c:v>74      1.850</c:v>
                </c:pt>
                <c:pt idx="34">
                  <c:v>75      1.674</c:v>
                </c:pt>
                <c:pt idx="35">
                  <c:v>76      1.349</c:v>
                </c:pt>
                <c:pt idx="36">
                  <c:v>77      1.127</c:v>
                </c:pt>
                <c:pt idx="37">
                  <c:v>&gt;77    3.471</c:v>
                </c:pt>
              </c:strCache>
            </c:strRef>
          </c:cat>
          <c:val>
            <c:numRef>
              <c:f>'SQL Results'!$C$2:$C$39</c:f>
              <c:numCache>
                <c:formatCode>#,##0</c:formatCode>
                <c:ptCount val="38"/>
                <c:pt idx="0">
                  <c:v>4185</c:v>
                </c:pt>
                <c:pt idx="1">
                  <c:v>6752</c:v>
                </c:pt>
                <c:pt idx="2">
                  <c:v>8506</c:v>
                </c:pt>
                <c:pt idx="3">
                  <c:v>9407</c:v>
                </c:pt>
                <c:pt idx="4">
                  <c:v>9886</c:v>
                </c:pt>
                <c:pt idx="5">
                  <c:v>10848</c:v>
                </c:pt>
                <c:pt idx="6">
                  <c:v>10632</c:v>
                </c:pt>
                <c:pt idx="7">
                  <c:v>10995</c:v>
                </c:pt>
                <c:pt idx="8">
                  <c:v>11103</c:v>
                </c:pt>
                <c:pt idx="9">
                  <c:v>11377</c:v>
                </c:pt>
                <c:pt idx="10">
                  <c:v>11573</c:v>
                </c:pt>
                <c:pt idx="11">
                  <c:v>11389</c:v>
                </c:pt>
                <c:pt idx="12">
                  <c:v>10689</c:v>
                </c:pt>
                <c:pt idx="13">
                  <c:v>10428</c:v>
                </c:pt>
                <c:pt idx="14">
                  <c:v>10286</c:v>
                </c:pt>
                <c:pt idx="15">
                  <c:v>9876</c:v>
                </c:pt>
                <c:pt idx="16">
                  <c:v>9486</c:v>
                </c:pt>
                <c:pt idx="17">
                  <c:v>8662</c:v>
                </c:pt>
                <c:pt idx="18">
                  <c:v>7747</c:v>
                </c:pt>
                <c:pt idx="19">
                  <c:v>6779</c:v>
                </c:pt>
                <c:pt idx="20">
                  <c:v>5007</c:v>
                </c:pt>
                <c:pt idx="21">
                  <c:v>3675</c:v>
                </c:pt>
                <c:pt idx="22">
                  <c:v>2583</c:v>
                </c:pt>
                <c:pt idx="23">
                  <c:v>1894</c:v>
                </c:pt>
                <c:pt idx="24">
                  <c:v>1259</c:v>
                </c:pt>
                <c:pt idx="25">
                  <c:v>279</c:v>
                </c:pt>
                <c:pt idx="26">
                  <c:v>142</c:v>
                </c:pt>
                <c:pt idx="27">
                  <c:v>77</c:v>
                </c:pt>
                <c:pt idx="28">
                  <c:v>53</c:v>
                </c:pt>
                <c:pt idx="29">
                  <c:v>25</c:v>
                </c:pt>
                <c:pt idx="30">
                  <c:v>20</c:v>
                </c:pt>
                <c:pt idx="31">
                  <c:v>9</c:v>
                </c:pt>
                <c:pt idx="32">
                  <c:v>5</c:v>
                </c:pt>
                <c:pt idx="33">
                  <c:v>6</c:v>
                </c:pt>
                <c:pt idx="34">
                  <c:v>6</c:v>
                </c:pt>
                <c:pt idx="35">
                  <c:v>0</c:v>
                </c:pt>
                <c:pt idx="36">
                  <c:v>2</c:v>
                </c:pt>
                <c:pt idx="37">
                  <c:v>5</c:v>
                </c:pt>
              </c:numCache>
            </c:numRef>
          </c:val>
          <c:extLst xmlns:c16r2="http://schemas.microsoft.com/office/drawing/2015/06/chart">
            <c:ext xmlns:c16="http://schemas.microsoft.com/office/drawing/2014/chart" uri="{C3380CC4-5D6E-409C-BE32-E72D297353CC}">
              <c16:uniqueId val="{00000038-3D9E-446E-BDBE-D0220ABBD9E2}"/>
            </c:ext>
          </c:extLst>
        </c:ser>
        <c:dLbls>
          <c:showLegendKey val="0"/>
          <c:showVal val="1"/>
          <c:showCatName val="0"/>
          <c:showSerName val="0"/>
          <c:showPercent val="0"/>
          <c:showBubbleSize val="0"/>
        </c:dLbls>
        <c:gapWidth val="20"/>
        <c:overlap val="100"/>
        <c:axId val="329437432"/>
        <c:axId val="329442136"/>
      </c:barChart>
      <c:catAx>
        <c:axId val="329437432"/>
        <c:scaling>
          <c:orientation val="minMax"/>
        </c:scaling>
        <c:delete val="0"/>
        <c:axPos val="b"/>
        <c:title>
          <c:tx>
            <c:rich>
              <a:bodyPr/>
              <a:lstStyle/>
              <a:p>
                <a:pPr>
                  <a:defRPr sz="925" b="1" i="0" u="none" strike="noStrike" baseline="0">
                    <a:solidFill>
                      <a:srgbClr val="000000"/>
                    </a:solidFill>
                    <a:latin typeface="Arial"/>
                    <a:ea typeface="Arial"/>
                    <a:cs typeface="Arial"/>
                  </a:defRPr>
                </a:pPr>
                <a:r>
                  <a:rPr lang="en-GB"/>
                  <a:t>Godina starosti - branitelja</a:t>
                </a:r>
              </a:p>
            </c:rich>
          </c:tx>
          <c:layout>
            <c:manualLayout>
              <c:xMode val="edge"/>
              <c:yMode val="edge"/>
              <c:x val="0.30160142348754443"/>
              <c:y val="0.9437172774869111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5340000" vert="horz"/>
          <a:lstStyle/>
          <a:p>
            <a:pPr>
              <a:defRPr sz="800" b="0" i="0" u="none" strike="noStrike" baseline="0">
                <a:solidFill>
                  <a:srgbClr val="000000"/>
                </a:solidFill>
                <a:latin typeface="Arial"/>
                <a:ea typeface="Arial"/>
                <a:cs typeface="Arial"/>
              </a:defRPr>
            </a:pPr>
            <a:endParaRPr lang="sr-Latn-RS"/>
          </a:p>
        </c:txPr>
        <c:crossAx val="329442136"/>
        <c:crosses val="autoZero"/>
        <c:auto val="1"/>
        <c:lblAlgn val="ctr"/>
        <c:lblOffset val="100"/>
        <c:tickLblSkip val="1"/>
        <c:tickMarkSkip val="1"/>
        <c:noMultiLvlLbl val="0"/>
      </c:catAx>
      <c:valAx>
        <c:axId val="329442136"/>
        <c:scaling>
          <c:orientation val="minMax"/>
        </c:scaling>
        <c:delete val="0"/>
        <c:axPos val="l"/>
        <c:majorGridlines>
          <c:spPr>
            <a:ln w="3175">
              <a:solidFill>
                <a:srgbClr val="000000"/>
              </a:solidFill>
              <a:prstDash val="solid"/>
            </a:ln>
          </c:spPr>
        </c:majorGridlines>
        <c:title>
          <c:tx>
            <c:rich>
              <a:bodyPr/>
              <a:lstStyle/>
              <a:p>
                <a:pPr>
                  <a:defRPr sz="925" b="1" i="0" u="none" strike="noStrike" baseline="0">
                    <a:solidFill>
                      <a:srgbClr val="000000"/>
                    </a:solidFill>
                    <a:latin typeface="Arial"/>
                    <a:ea typeface="Arial"/>
                    <a:cs typeface="Arial"/>
                  </a:defRPr>
                </a:pPr>
                <a:r>
                  <a:rPr lang="en-GB"/>
                  <a:t>Broj branitelja</a:t>
                </a:r>
              </a:p>
            </c:rich>
          </c:tx>
          <c:layout>
            <c:manualLayout>
              <c:xMode val="edge"/>
              <c:yMode val="edge"/>
              <c:x val="1.1565836298932384E-2"/>
              <c:y val="0.40706806282722519"/>
            </c:manualLayout>
          </c:layout>
          <c:overlay val="0"/>
          <c:spPr>
            <a:noFill/>
            <a:ln w="25400">
              <a:noFill/>
            </a:ln>
          </c:spPr>
        </c:title>
        <c:numFmt formatCode="#,##0"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sr-Latn-RS"/>
          </a:p>
        </c:txPr>
        <c:crossAx val="329437432"/>
        <c:crosses val="autoZero"/>
        <c:crossBetween val="between"/>
        <c:majorUnit val="1000"/>
      </c:valAx>
      <c:spPr>
        <a:solidFill>
          <a:srgbClr val="C0C0C0"/>
        </a:solidFill>
        <a:ln w="12700">
          <a:solidFill>
            <a:srgbClr val="808080"/>
          </a:solidFill>
          <a:prstDash val="solid"/>
        </a:ln>
      </c:spPr>
    </c:plotArea>
    <c:legend>
      <c:legendPos val="r"/>
      <c:legendEntry>
        <c:idx val="2"/>
        <c:txPr>
          <a:bodyPr/>
          <a:lstStyle/>
          <a:p>
            <a:pPr>
              <a:defRPr sz="1100" b="1" i="0" u="none" strike="noStrike" baseline="0">
                <a:solidFill>
                  <a:srgbClr val="000000"/>
                </a:solidFill>
                <a:latin typeface="Arial"/>
                <a:ea typeface="Arial"/>
                <a:cs typeface="Arial"/>
              </a:defRPr>
            </a:pPr>
            <a:endParaRPr lang="sr-Latn-RS"/>
          </a:p>
        </c:txPr>
      </c:legendEntry>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sr-Latn-RS"/>
        </a:p>
      </c:txPr>
    </c:legend>
    <c:plotVisOnly val="1"/>
    <c:dispBlanksAs val="gap"/>
    <c:showDLblsOverMax val="0"/>
  </c:chart>
  <c:spPr>
    <a:noFill/>
    <a:ln w="6350">
      <a:noFill/>
    </a:ln>
  </c:spPr>
  <c:txPr>
    <a:bodyPr/>
    <a:lstStyle/>
    <a:p>
      <a:pPr>
        <a:defRPr sz="925" b="0" i="0" u="none" strike="noStrike" baseline="0">
          <a:solidFill>
            <a:srgbClr val="000000"/>
          </a:solidFill>
          <a:latin typeface="Arial"/>
          <a:ea typeface="Arial"/>
          <a:cs typeface="Arial"/>
        </a:defRPr>
      </a:pPr>
      <a:endParaRPr lang="sr-Latn-R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688855433296532E-2"/>
          <c:y val="9.3450330915612556E-2"/>
          <c:w val="0.9101546540180343"/>
          <c:h val="0.78678599203263133"/>
        </c:manualLayout>
      </c:layout>
      <c:lineChart>
        <c:grouping val="standard"/>
        <c:varyColors val="0"/>
        <c:ser>
          <c:idx val="0"/>
          <c:order val="0"/>
          <c:spPr>
            <a:ln w="38100">
              <a:solidFill>
                <a:srgbClr val="000000"/>
              </a:solidFill>
            </a:ln>
          </c:spPr>
          <c:marker>
            <c:symbol val="none"/>
          </c:marker>
          <c:dLbls>
            <c:dLbl>
              <c:idx val="0"/>
              <c:layout>
                <c:manualLayout>
                  <c:x val="-1.5902149305814843E-2"/>
                  <c:y val="3.48097287435898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84B-49F7-965F-2C4FE02540CB}"/>
                </c:ext>
                <c:ext xmlns:c15="http://schemas.microsoft.com/office/drawing/2012/chart" uri="{CE6537A1-D6FC-4f65-9D91-7224C49458BB}"/>
              </c:extLst>
            </c:dLbl>
            <c:dLbl>
              <c:idx val="1"/>
              <c:layout>
                <c:manualLayout>
                  <c:x val="-8.2454830121756022E-3"/>
                  <c:y val="9.2825943316239713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84B-49F7-965F-2C4FE02540CB}"/>
                </c:ext>
                <c:ext xmlns:c15="http://schemas.microsoft.com/office/drawing/2012/chart" uri="{CE6537A1-D6FC-4f65-9D91-7224C49458BB}"/>
              </c:extLst>
            </c:dLbl>
            <c:dLbl>
              <c:idx val="2"/>
              <c:layout>
                <c:manualLayout>
                  <c:x val="-1.7347799242707105E-2"/>
                  <c:y val="3.48097287435898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84B-49F7-965F-2C4FE02540CB}"/>
                </c:ext>
                <c:ext xmlns:c15="http://schemas.microsoft.com/office/drawing/2012/chart" uri="{CE6537A1-D6FC-4f65-9D91-7224C49458BB}"/>
              </c:extLst>
            </c:dLbl>
            <c:dLbl>
              <c:idx val="3"/>
              <c:layout>
                <c:manualLayout>
                  <c:x val="-2.7574353878375653E-2"/>
                  <c:y val="1.589649761137651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84B-49F7-965F-2C4FE02540CB}"/>
                </c:ext>
                <c:ext xmlns:c15="http://schemas.microsoft.com/office/drawing/2012/chart" uri="{CE6537A1-D6FC-4f65-9D91-7224C49458BB}"/>
              </c:extLst>
            </c:dLbl>
            <c:dLbl>
              <c:idx val="4"/>
              <c:layout>
                <c:manualLayout>
                  <c:x val="-3.1161661050006791E-2"/>
                  <c:y val="1.62445400803419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9A5C-4C36-AD1D-9B35318EB139}"/>
                </c:ext>
                <c:ext xmlns:c15="http://schemas.microsoft.com/office/drawing/2012/chart" uri="{CE6537A1-D6FC-4f65-9D91-7224C49458BB}"/>
              </c:extLst>
            </c:dLbl>
            <c:dLbl>
              <c:idx val="5"/>
              <c:layout>
                <c:manualLayout>
                  <c:x val="-2.2006042538483379E-2"/>
                  <c:y val="1.380784079546721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84B-49F7-965F-2C4FE02540CB}"/>
                </c:ext>
                <c:ext xmlns:c15="http://schemas.microsoft.com/office/drawing/2012/chart" uri="{CE6537A1-D6FC-4f65-9D91-7224C49458BB}"/>
              </c:extLst>
            </c:dLbl>
            <c:dLbl>
              <c:idx val="6"/>
              <c:layout>
                <c:manualLayout>
                  <c:x val="-3.5873586062453965E-2"/>
                  <c:y val="1.171935757138095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B84B-49F7-965F-2C4FE02540CB}"/>
                </c:ext>
                <c:ext xmlns:c15="http://schemas.microsoft.com/office/drawing/2012/chart" uri="{CE6537A1-D6FC-4f65-9D91-7224C49458BB}"/>
              </c:extLst>
            </c:dLbl>
            <c:dLbl>
              <c:idx val="7"/>
              <c:layout>
                <c:manualLayout>
                  <c:x val="-5.782599747569033E-3"/>
                  <c:y val="2.552713441196593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B84B-49F7-965F-2C4FE02540CB}"/>
                </c:ext>
                <c:ext xmlns:c15="http://schemas.microsoft.com/office/drawing/2012/chart" uri="{CE6537A1-D6FC-4f65-9D91-7224C49458BB}"/>
              </c:extLst>
            </c:dLbl>
            <c:dLbl>
              <c:idx val="8"/>
              <c:layout>
                <c:manualLayout>
                  <c:x val="-2.4575973040032589E-2"/>
                  <c:y val="1.160324291452996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B84B-49F7-965F-2C4FE02540CB}"/>
                </c:ext>
                <c:ext xmlns:c15="http://schemas.microsoft.com/office/drawing/2012/chart" uri="{CE6537A1-D6FC-4f65-9D91-7224C49458BB}"/>
              </c:extLst>
            </c:dLbl>
            <c:dLbl>
              <c:idx val="9"/>
              <c:layout>
                <c:manualLayout>
                  <c:x val="-6.8001703514424319E-3"/>
                  <c:y val="2.320648582905995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B84B-49F7-965F-2C4FE02540CB}"/>
                </c:ext>
                <c:ext xmlns:c15="http://schemas.microsoft.com/office/drawing/2012/chart" uri="{CE6537A1-D6FC-4f65-9D91-7224C49458BB}"/>
              </c:extLst>
            </c:dLbl>
            <c:dLbl>
              <c:idx val="10"/>
              <c:layout>
                <c:manualLayout>
                  <c:x val="0"/>
                  <c:y val="-1.856518866324794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B84B-49F7-965F-2C4FE02540CB}"/>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Results'!$A$3:$A$13</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'SQL Results'!$D$3:$D$13</c:f>
              <c:numCache>
                <c:formatCode>#,##0</c:formatCode>
                <c:ptCount val="11"/>
                <c:pt idx="0">
                  <c:v>2051</c:v>
                </c:pt>
                <c:pt idx="1">
                  <c:v>2356</c:v>
                </c:pt>
                <c:pt idx="2">
                  <c:v>2785</c:v>
                </c:pt>
                <c:pt idx="3">
                  <c:v>2814</c:v>
                </c:pt>
                <c:pt idx="4">
                  <c:v>2931</c:v>
                </c:pt>
                <c:pt idx="5">
                  <c:v>2992</c:v>
                </c:pt>
                <c:pt idx="6">
                  <c:v>3288</c:v>
                </c:pt>
                <c:pt idx="7">
                  <c:v>3437</c:v>
                </c:pt>
                <c:pt idx="8">
                  <c:v>3543</c:v>
                </c:pt>
                <c:pt idx="9">
                  <c:v>3942</c:v>
                </c:pt>
                <c:pt idx="10">
                  <c:v>4073</c:v>
                </c:pt>
              </c:numCache>
            </c:numRef>
          </c:val>
          <c:smooth val="0"/>
          <c:extLst xmlns:c16r2="http://schemas.microsoft.com/office/drawing/2015/06/chart">
            <c:ext xmlns:c16="http://schemas.microsoft.com/office/drawing/2014/chart" uri="{C3380CC4-5D6E-409C-BE32-E72D297353CC}">
              <c16:uniqueId val="{0000000B-B84B-49F7-965F-2C4FE02540CB}"/>
            </c:ext>
          </c:extLst>
        </c:ser>
        <c:dLbls>
          <c:showLegendKey val="0"/>
          <c:showVal val="1"/>
          <c:showCatName val="0"/>
          <c:showSerName val="0"/>
          <c:showPercent val="0"/>
          <c:showBubbleSize val="0"/>
        </c:dLbls>
        <c:smooth val="0"/>
        <c:axId val="329435864"/>
        <c:axId val="329434296"/>
      </c:lineChart>
      <c:catAx>
        <c:axId val="329435864"/>
        <c:scaling>
          <c:orientation val="minMax"/>
        </c:scaling>
        <c:delete val="0"/>
        <c:axPos val="b"/>
        <c:numFmt formatCode="General" sourceLinked="1"/>
        <c:majorTickMark val="none"/>
        <c:minorTickMark val="none"/>
        <c:tickLblPos val="nextTo"/>
        <c:txPr>
          <a:bodyPr/>
          <a:lstStyle/>
          <a:p>
            <a:pPr>
              <a:defRPr sz="1200"/>
            </a:pPr>
            <a:endParaRPr lang="sr-Latn-RS"/>
          </a:p>
        </c:txPr>
        <c:crossAx val="329434296"/>
        <c:crosses val="autoZero"/>
        <c:auto val="1"/>
        <c:lblAlgn val="ctr"/>
        <c:lblOffset val="100"/>
        <c:noMultiLvlLbl val="0"/>
      </c:catAx>
      <c:valAx>
        <c:axId val="329434296"/>
        <c:scaling>
          <c:orientation val="minMax"/>
        </c:scaling>
        <c:delete val="0"/>
        <c:axPos val="l"/>
        <c:majorGridlines/>
        <c:numFmt formatCode="#,##0" sourceLinked="1"/>
        <c:majorTickMark val="none"/>
        <c:minorTickMark val="none"/>
        <c:tickLblPos val="nextTo"/>
        <c:txPr>
          <a:bodyPr/>
          <a:lstStyle/>
          <a:p>
            <a:pPr>
              <a:defRPr sz="1400"/>
            </a:pPr>
            <a:endParaRPr lang="sr-Latn-RS"/>
          </a:p>
        </c:txPr>
        <c:crossAx val="329435864"/>
        <c:crosses val="autoZero"/>
        <c:crossBetween val="between"/>
      </c:valAx>
      <c:spPr>
        <a:solidFill>
          <a:srgbClr val="FFFFFF">
            <a:lumMod val="75000"/>
          </a:srgbClr>
        </a:solidFill>
        <a:scene3d>
          <a:camera prst="orthographicFront"/>
          <a:lightRig rig="balanced" dir="t">
            <a:rot lat="0" lon="0" rev="8700000"/>
          </a:lightRig>
        </a:scene3d>
        <a:sp3d>
          <a:bevelT w="190500" h="38100"/>
        </a:sp3d>
      </c:spPr>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081695966907964E-2"/>
          <c:y val="0.10023354049294354"/>
          <c:w val="0.82626680455015511"/>
          <c:h val="0.78071893651057933"/>
        </c:manualLayout>
      </c:layout>
      <c:lineChart>
        <c:grouping val="standard"/>
        <c:varyColors val="0"/>
        <c:ser>
          <c:idx val="1"/>
          <c:order val="0"/>
          <c:tx>
            <c:strRef>
              <c:f>'[PROJEKCIJA_starosti_do_2020_svi_20170412.xls]2017-2036'!$B$1</c:f>
              <c:strCache>
                <c:ptCount val="1"/>
                <c:pt idx="0">
                  <c:v>2017 god</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cat>
            <c:numRef>
              <c:f>'[PROJEKCIJA_starosti_do_2020_svi_20170412.xls]2017-2036'!$A$2:$A$57</c:f>
              <c:numCache>
                <c:formatCode>General</c:formatCode>
                <c:ptCount val="56"/>
                <c:pt idx="0">
                  <c:v>41</c:v>
                </c:pt>
                <c:pt idx="1">
                  <c:v>42</c:v>
                </c:pt>
                <c:pt idx="2">
                  <c:v>43</c:v>
                </c:pt>
                <c:pt idx="3">
                  <c:v>44</c:v>
                </c:pt>
                <c:pt idx="4">
                  <c:v>45</c:v>
                </c:pt>
                <c:pt idx="5">
                  <c:v>46</c:v>
                </c:pt>
                <c:pt idx="6">
                  <c:v>47</c:v>
                </c:pt>
                <c:pt idx="7">
                  <c:v>48</c:v>
                </c:pt>
                <c:pt idx="8">
                  <c:v>49</c:v>
                </c:pt>
                <c:pt idx="9">
                  <c:v>50</c:v>
                </c:pt>
                <c:pt idx="10">
                  <c:v>51</c:v>
                </c:pt>
                <c:pt idx="11">
                  <c:v>52</c:v>
                </c:pt>
                <c:pt idx="12">
                  <c:v>53</c:v>
                </c:pt>
                <c:pt idx="13">
                  <c:v>54</c:v>
                </c:pt>
                <c:pt idx="14">
                  <c:v>55</c:v>
                </c:pt>
                <c:pt idx="15">
                  <c:v>56</c:v>
                </c:pt>
                <c:pt idx="16">
                  <c:v>57</c:v>
                </c:pt>
                <c:pt idx="17">
                  <c:v>58</c:v>
                </c:pt>
                <c:pt idx="18">
                  <c:v>59</c:v>
                </c:pt>
                <c:pt idx="19">
                  <c:v>60</c:v>
                </c:pt>
                <c:pt idx="20">
                  <c:v>61</c:v>
                </c:pt>
                <c:pt idx="21">
                  <c:v>62</c:v>
                </c:pt>
                <c:pt idx="22">
                  <c:v>63</c:v>
                </c:pt>
                <c:pt idx="23">
                  <c:v>64</c:v>
                </c:pt>
                <c:pt idx="24">
                  <c:v>65</c:v>
                </c:pt>
                <c:pt idx="25">
                  <c:v>66</c:v>
                </c:pt>
                <c:pt idx="26">
                  <c:v>67</c:v>
                </c:pt>
                <c:pt idx="27">
                  <c:v>68</c:v>
                </c:pt>
                <c:pt idx="28">
                  <c:v>69</c:v>
                </c:pt>
                <c:pt idx="29">
                  <c:v>70</c:v>
                </c:pt>
                <c:pt idx="30">
                  <c:v>71</c:v>
                </c:pt>
                <c:pt idx="31">
                  <c:v>72</c:v>
                </c:pt>
                <c:pt idx="32">
                  <c:v>73</c:v>
                </c:pt>
                <c:pt idx="33">
                  <c:v>74</c:v>
                </c:pt>
                <c:pt idx="34">
                  <c:v>75</c:v>
                </c:pt>
                <c:pt idx="35">
                  <c:v>76</c:v>
                </c:pt>
                <c:pt idx="36">
                  <c:v>77</c:v>
                </c:pt>
                <c:pt idx="37">
                  <c:v>79</c:v>
                </c:pt>
                <c:pt idx="38">
                  <c:v>80</c:v>
                </c:pt>
                <c:pt idx="39">
                  <c:v>81</c:v>
                </c:pt>
                <c:pt idx="40">
                  <c:v>82</c:v>
                </c:pt>
                <c:pt idx="41">
                  <c:v>83</c:v>
                </c:pt>
                <c:pt idx="42">
                  <c:v>84</c:v>
                </c:pt>
                <c:pt idx="43">
                  <c:v>85</c:v>
                </c:pt>
                <c:pt idx="44">
                  <c:v>86</c:v>
                </c:pt>
                <c:pt idx="45">
                  <c:v>87</c:v>
                </c:pt>
                <c:pt idx="46">
                  <c:v>88</c:v>
                </c:pt>
                <c:pt idx="47">
                  <c:v>89</c:v>
                </c:pt>
                <c:pt idx="48">
                  <c:v>90</c:v>
                </c:pt>
                <c:pt idx="49">
                  <c:v>91</c:v>
                </c:pt>
                <c:pt idx="50">
                  <c:v>92</c:v>
                </c:pt>
                <c:pt idx="51">
                  <c:v>93</c:v>
                </c:pt>
                <c:pt idx="52">
                  <c:v>94</c:v>
                </c:pt>
                <c:pt idx="53">
                  <c:v>95</c:v>
                </c:pt>
                <c:pt idx="54">
                  <c:v>96</c:v>
                </c:pt>
                <c:pt idx="55">
                  <c:v>97</c:v>
                </c:pt>
              </c:numCache>
            </c:numRef>
          </c:cat>
          <c:val>
            <c:numRef>
              <c:f>'[PROJEKCIJA_starosti_do_2020_svi_20170412.xls]2017-2036'!$B$2:$B$57</c:f>
              <c:numCache>
                <c:formatCode>General</c:formatCode>
                <c:ptCount val="56"/>
                <c:pt idx="0">
                  <c:v>4870</c:v>
                </c:pt>
                <c:pt idx="1">
                  <c:v>10023</c:v>
                </c:pt>
                <c:pt idx="2">
                  <c:v>12805</c:v>
                </c:pt>
                <c:pt idx="3">
                  <c:v>14874</c:v>
                </c:pt>
                <c:pt idx="4">
                  <c:v>16240</c:v>
                </c:pt>
                <c:pt idx="5">
                  <c:v>18076</c:v>
                </c:pt>
                <c:pt idx="6">
                  <c:v>18060</c:v>
                </c:pt>
                <c:pt idx="7">
                  <c:v>18803</c:v>
                </c:pt>
                <c:pt idx="8">
                  <c:v>19282</c:v>
                </c:pt>
                <c:pt idx="9">
                  <c:v>19900</c:v>
                </c:pt>
                <c:pt idx="10">
                  <c:v>20403</c:v>
                </c:pt>
                <c:pt idx="11">
                  <c:v>20014</c:v>
                </c:pt>
                <c:pt idx="12">
                  <c:v>18922</c:v>
                </c:pt>
                <c:pt idx="13">
                  <c:v>18970</c:v>
                </c:pt>
                <c:pt idx="14">
                  <c:v>18967</c:v>
                </c:pt>
                <c:pt idx="15">
                  <c:v>18753</c:v>
                </c:pt>
                <c:pt idx="16">
                  <c:v>18508</c:v>
                </c:pt>
                <c:pt idx="17">
                  <c:v>17761</c:v>
                </c:pt>
                <c:pt idx="18">
                  <c:v>16663</c:v>
                </c:pt>
                <c:pt idx="19">
                  <c:v>15933</c:v>
                </c:pt>
                <c:pt idx="20">
                  <c:v>15537</c:v>
                </c:pt>
                <c:pt idx="21">
                  <c:v>14313</c:v>
                </c:pt>
                <c:pt idx="22">
                  <c:v>12852</c:v>
                </c:pt>
                <c:pt idx="23">
                  <c:v>11190</c:v>
                </c:pt>
                <c:pt idx="24">
                  <c:v>10041</c:v>
                </c:pt>
                <c:pt idx="25">
                  <c:v>8356</c:v>
                </c:pt>
                <c:pt idx="26">
                  <c:v>7769</c:v>
                </c:pt>
                <c:pt idx="27">
                  <c:v>6182</c:v>
                </c:pt>
                <c:pt idx="28">
                  <c:v>4946</c:v>
                </c:pt>
                <c:pt idx="29">
                  <c:v>4211</c:v>
                </c:pt>
                <c:pt idx="30">
                  <c:v>3270</c:v>
                </c:pt>
                <c:pt idx="31">
                  <c:v>2259</c:v>
                </c:pt>
                <c:pt idx="32">
                  <c:v>1975</c:v>
                </c:pt>
                <c:pt idx="33">
                  <c:v>2045</c:v>
                </c:pt>
                <c:pt idx="34">
                  <c:v>1870</c:v>
                </c:pt>
                <c:pt idx="35">
                  <c:v>1495</c:v>
                </c:pt>
                <c:pt idx="36">
                  <c:v>1300</c:v>
                </c:pt>
              </c:numCache>
            </c:numRef>
          </c:val>
          <c:smooth val="0"/>
          <c:extLst xmlns:c16r2="http://schemas.microsoft.com/office/drawing/2015/06/chart">
            <c:ext xmlns:c16="http://schemas.microsoft.com/office/drawing/2014/chart" uri="{C3380CC4-5D6E-409C-BE32-E72D297353CC}">
              <c16:uniqueId val="{00000000-F6FC-4A81-87D5-511BCF63A358}"/>
            </c:ext>
          </c:extLst>
        </c:ser>
        <c:ser>
          <c:idx val="2"/>
          <c:order val="1"/>
          <c:tx>
            <c:strRef>
              <c:f>'[PROJEKCIJA_starosti_do_2020_svi_20170412.xls]2017-2036'!$C$1</c:f>
              <c:strCache>
                <c:ptCount val="1"/>
                <c:pt idx="0">
                  <c:v>2020 god</c:v>
                </c:pt>
              </c:strCache>
            </c:strRef>
          </c:tx>
          <c:spPr>
            <a:ln w="12700">
              <a:solidFill>
                <a:srgbClr val="FFFF00"/>
              </a:solidFill>
              <a:prstDash val="solid"/>
            </a:ln>
          </c:spPr>
          <c:marker>
            <c:symbol val="triangle"/>
            <c:size val="5"/>
            <c:spPr>
              <a:solidFill>
                <a:srgbClr val="FFFF00"/>
              </a:solidFill>
              <a:ln>
                <a:solidFill>
                  <a:srgbClr val="FFFF00"/>
                </a:solidFill>
                <a:prstDash val="solid"/>
              </a:ln>
            </c:spPr>
          </c:marker>
          <c:cat>
            <c:numRef>
              <c:f>'[PROJEKCIJA_starosti_do_2020_svi_20170412.xls]2017-2036'!$A$2:$A$57</c:f>
              <c:numCache>
                <c:formatCode>General</c:formatCode>
                <c:ptCount val="56"/>
                <c:pt idx="0">
                  <c:v>41</c:v>
                </c:pt>
                <c:pt idx="1">
                  <c:v>42</c:v>
                </c:pt>
                <c:pt idx="2">
                  <c:v>43</c:v>
                </c:pt>
                <c:pt idx="3">
                  <c:v>44</c:v>
                </c:pt>
                <c:pt idx="4">
                  <c:v>45</c:v>
                </c:pt>
                <c:pt idx="5">
                  <c:v>46</c:v>
                </c:pt>
                <c:pt idx="6">
                  <c:v>47</c:v>
                </c:pt>
                <c:pt idx="7">
                  <c:v>48</c:v>
                </c:pt>
                <c:pt idx="8">
                  <c:v>49</c:v>
                </c:pt>
                <c:pt idx="9">
                  <c:v>50</c:v>
                </c:pt>
                <c:pt idx="10">
                  <c:v>51</c:v>
                </c:pt>
                <c:pt idx="11">
                  <c:v>52</c:v>
                </c:pt>
                <c:pt idx="12">
                  <c:v>53</c:v>
                </c:pt>
                <c:pt idx="13">
                  <c:v>54</c:v>
                </c:pt>
                <c:pt idx="14">
                  <c:v>55</c:v>
                </c:pt>
                <c:pt idx="15">
                  <c:v>56</c:v>
                </c:pt>
                <c:pt idx="16">
                  <c:v>57</c:v>
                </c:pt>
                <c:pt idx="17">
                  <c:v>58</c:v>
                </c:pt>
                <c:pt idx="18">
                  <c:v>59</c:v>
                </c:pt>
                <c:pt idx="19">
                  <c:v>60</c:v>
                </c:pt>
                <c:pt idx="20">
                  <c:v>61</c:v>
                </c:pt>
                <c:pt idx="21">
                  <c:v>62</c:v>
                </c:pt>
                <c:pt idx="22">
                  <c:v>63</c:v>
                </c:pt>
                <c:pt idx="23">
                  <c:v>64</c:v>
                </c:pt>
                <c:pt idx="24">
                  <c:v>65</c:v>
                </c:pt>
                <c:pt idx="25">
                  <c:v>66</c:v>
                </c:pt>
                <c:pt idx="26">
                  <c:v>67</c:v>
                </c:pt>
                <c:pt idx="27">
                  <c:v>68</c:v>
                </c:pt>
                <c:pt idx="28">
                  <c:v>69</c:v>
                </c:pt>
                <c:pt idx="29">
                  <c:v>70</c:v>
                </c:pt>
                <c:pt idx="30">
                  <c:v>71</c:v>
                </c:pt>
                <c:pt idx="31">
                  <c:v>72</c:v>
                </c:pt>
                <c:pt idx="32">
                  <c:v>73</c:v>
                </c:pt>
                <c:pt idx="33">
                  <c:v>74</c:v>
                </c:pt>
                <c:pt idx="34">
                  <c:v>75</c:v>
                </c:pt>
                <c:pt idx="35">
                  <c:v>76</c:v>
                </c:pt>
                <c:pt idx="36">
                  <c:v>77</c:v>
                </c:pt>
                <c:pt idx="37">
                  <c:v>79</c:v>
                </c:pt>
                <c:pt idx="38">
                  <c:v>80</c:v>
                </c:pt>
                <c:pt idx="39">
                  <c:v>81</c:v>
                </c:pt>
                <c:pt idx="40">
                  <c:v>82</c:v>
                </c:pt>
                <c:pt idx="41">
                  <c:v>83</c:v>
                </c:pt>
                <c:pt idx="42">
                  <c:v>84</c:v>
                </c:pt>
                <c:pt idx="43">
                  <c:v>85</c:v>
                </c:pt>
                <c:pt idx="44">
                  <c:v>86</c:v>
                </c:pt>
                <c:pt idx="45">
                  <c:v>87</c:v>
                </c:pt>
                <c:pt idx="46">
                  <c:v>88</c:v>
                </c:pt>
                <c:pt idx="47">
                  <c:v>89</c:v>
                </c:pt>
                <c:pt idx="48">
                  <c:v>90</c:v>
                </c:pt>
                <c:pt idx="49">
                  <c:v>91</c:v>
                </c:pt>
                <c:pt idx="50">
                  <c:v>92</c:v>
                </c:pt>
                <c:pt idx="51">
                  <c:v>93</c:v>
                </c:pt>
                <c:pt idx="52">
                  <c:v>94</c:v>
                </c:pt>
                <c:pt idx="53">
                  <c:v>95</c:v>
                </c:pt>
                <c:pt idx="54">
                  <c:v>96</c:v>
                </c:pt>
                <c:pt idx="55">
                  <c:v>97</c:v>
                </c:pt>
              </c:numCache>
            </c:numRef>
          </c:cat>
          <c:val>
            <c:numRef>
              <c:f>'[PROJEKCIJA_starosti_do_2020_svi_20170412.xls]2017-2036'!$C$2:$C$57</c:f>
              <c:numCache>
                <c:formatCode>General</c:formatCode>
                <c:ptCount val="56"/>
                <c:pt idx="3">
                  <c:v>4870</c:v>
                </c:pt>
                <c:pt idx="4">
                  <c:v>10023</c:v>
                </c:pt>
                <c:pt idx="5">
                  <c:v>12805</c:v>
                </c:pt>
                <c:pt idx="6">
                  <c:v>14874</c:v>
                </c:pt>
                <c:pt idx="7">
                  <c:v>16240</c:v>
                </c:pt>
                <c:pt idx="8">
                  <c:v>18076</c:v>
                </c:pt>
                <c:pt idx="9">
                  <c:v>18060</c:v>
                </c:pt>
                <c:pt idx="10">
                  <c:v>18803</c:v>
                </c:pt>
                <c:pt idx="11">
                  <c:v>19282</c:v>
                </c:pt>
                <c:pt idx="12">
                  <c:v>19900</c:v>
                </c:pt>
                <c:pt idx="13">
                  <c:v>20403</c:v>
                </c:pt>
                <c:pt idx="14">
                  <c:v>20014</c:v>
                </c:pt>
                <c:pt idx="15">
                  <c:v>18922</c:v>
                </c:pt>
                <c:pt idx="16">
                  <c:v>18970</c:v>
                </c:pt>
                <c:pt idx="17">
                  <c:v>18967</c:v>
                </c:pt>
                <c:pt idx="18">
                  <c:v>18753</c:v>
                </c:pt>
                <c:pt idx="19">
                  <c:v>18508</c:v>
                </c:pt>
                <c:pt idx="20">
                  <c:v>17761</c:v>
                </c:pt>
                <c:pt idx="21">
                  <c:v>16663</c:v>
                </c:pt>
                <c:pt idx="22">
                  <c:v>15933</c:v>
                </c:pt>
                <c:pt idx="23">
                  <c:v>15537</c:v>
                </c:pt>
                <c:pt idx="24">
                  <c:v>14313</c:v>
                </c:pt>
                <c:pt idx="25">
                  <c:v>12852</c:v>
                </c:pt>
                <c:pt idx="26">
                  <c:v>11190</c:v>
                </c:pt>
                <c:pt idx="27">
                  <c:v>10041</c:v>
                </c:pt>
                <c:pt idx="28">
                  <c:v>8356</c:v>
                </c:pt>
                <c:pt idx="29">
                  <c:v>7769</c:v>
                </c:pt>
                <c:pt idx="30">
                  <c:v>6182</c:v>
                </c:pt>
                <c:pt idx="31">
                  <c:v>4946</c:v>
                </c:pt>
                <c:pt idx="32">
                  <c:v>4211</c:v>
                </c:pt>
                <c:pt idx="33">
                  <c:v>3270</c:v>
                </c:pt>
                <c:pt idx="34">
                  <c:v>2259</c:v>
                </c:pt>
                <c:pt idx="35">
                  <c:v>1975</c:v>
                </c:pt>
                <c:pt idx="36">
                  <c:v>2045</c:v>
                </c:pt>
                <c:pt idx="37">
                  <c:v>1870</c:v>
                </c:pt>
                <c:pt idx="38">
                  <c:v>1495</c:v>
                </c:pt>
                <c:pt idx="39">
                  <c:v>1300</c:v>
                </c:pt>
              </c:numCache>
            </c:numRef>
          </c:val>
          <c:smooth val="0"/>
          <c:extLst xmlns:c16r2="http://schemas.microsoft.com/office/drawing/2015/06/chart">
            <c:ext xmlns:c16="http://schemas.microsoft.com/office/drawing/2014/chart" uri="{C3380CC4-5D6E-409C-BE32-E72D297353CC}">
              <c16:uniqueId val="{00000001-F6FC-4A81-87D5-511BCF63A358}"/>
            </c:ext>
          </c:extLst>
        </c:ser>
        <c:ser>
          <c:idx val="3"/>
          <c:order val="2"/>
          <c:tx>
            <c:strRef>
              <c:f>'[PROJEKCIJA_starosti_do_2020_svi_20170412.xls]2017-2036'!$D$1</c:f>
              <c:strCache>
                <c:ptCount val="1"/>
                <c:pt idx="0">
                  <c:v>2026 god</c:v>
                </c:pt>
              </c:strCache>
            </c:strRef>
          </c:tx>
          <c:spPr>
            <a:ln w="12700">
              <a:solidFill>
                <a:srgbClr val="00FFFF"/>
              </a:solidFill>
              <a:prstDash val="solid"/>
            </a:ln>
          </c:spPr>
          <c:marker>
            <c:symbol val="x"/>
            <c:size val="5"/>
            <c:spPr>
              <a:noFill/>
              <a:ln>
                <a:solidFill>
                  <a:srgbClr val="00FFFF"/>
                </a:solidFill>
                <a:prstDash val="solid"/>
              </a:ln>
            </c:spPr>
          </c:marker>
          <c:cat>
            <c:numRef>
              <c:f>'[PROJEKCIJA_starosti_do_2020_svi_20170412.xls]2017-2036'!$A$2:$A$57</c:f>
              <c:numCache>
                <c:formatCode>General</c:formatCode>
                <c:ptCount val="56"/>
                <c:pt idx="0">
                  <c:v>41</c:v>
                </c:pt>
                <c:pt idx="1">
                  <c:v>42</c:v>
                </c:pt>
                <c:pt idx="2">
                  <c:v>43</c:v>
                </c:pt>
                <c:pt idx="3">
                  <c:v>44</c:v>
                </c:pt>
                <c:pt idx="4">
                  <c:v>45</c:v>
                </c:pt>
                <c:pt idx="5">
                  <c:v>46</c:v>
                </c:pt>
                <c:pt idx="6">
                  <c:v>47</c:v>
                </c:pt>
                <c:pt idx="7">
                  <c:v>48</c:v>
                </c:pt>
                <c:pt idx="8">
                  <c:v>49</c:v>
                </c:pt>
                <c:pt idx="9">
                  <c:v>50</c:v>
                </c:pt>
                <c:pt idx="10">
                  <c:v>51</c:v>
                </c:pt>
                <c:pt idx="11">
                  <c:v>52</c:v>
                </c:pt>
                <c:pt idx="12">
                  <c:v>53</c:v>
                </c:pt>
                <c:pt idx="13">
                  <c:v>54</c:v>
                </c:pt>
                <c:pt idx="14">
                  <c:v>55</c:v>
                </c:pt>
                <c:pt idx="15">
                  <c:v>56</c:v>
                </c:pt>
                <c:pt idx="16">
                  <c:v>57</c:v>
                </c:pt>
                <c:pt idx="17">
                  <c:v>58</c:v>
                </c:pt>
                <c:pt idx="18">
                  <c:v>59</c:v>
                </c:pt>
                <c:pt idx="19">
                  <c:v>60</c:v>
                </c:pt>
                <c:pt idx="20">
                  <c:v>61</c:v>
                </c:pt>
                <c:pt idx="21">
                  <c:v>62</c:v>
                </c:pt>
                <c:pt idx="22">
                  <c:v>63</c:v>
                </c:pt>
                <c:pt idx="23">
                  <c:v>64</c:v>
                </c:pt>
                <c:pt idx="24">
                  <c:v>65</c:v>
                </c:pt>
                <c:pt idx="25">
                  <c:v>66</c:v>
                </c:pt>
                <c:pt idx="26">
                  <c:v>67</c:v>
                </c:pt>
                <c:pt idx="27">
                  <c:v>68</c:v>
                </c:pt>
                <c:pt idx="28">
                  <c:v>69</c:v>
                </c:pt>
                <c:pt idx="29">
                  <c:v>70</c:v>
                </c:pt>
                <c:pt idx="30">
                  <c:v>71</c:v>
                </c:pt>
                <c:pt idx="31">
                  <c:v>72</c:v>
                </c:pt>
                <c:pt idx="32">
                  <c:v>73</c:v>
                </c:pt>
                <c:pt idx="33">
                  <c:v>74</c:v>
                </c:pt>
                <c:pt idx="34">
                  <c:v>75</c:v>
                </c:pt>
                <c:pt idx="35">
                  <c:v>76</c:v>
                </c:pt>
                <c:pt idx="36">
                  <c:v>77</c:v>
                </c:pt>
                <c:pt idx="37">
                  <c:v>79</c:v>
                </c:pt>
                <c:pt idx="38">
                  <c:v>80</c:v>
                </c:pt>
                <c:pt idx="39">
                  <c:v>81</c:v>
                </c:pt>
                <c:pt idx="40">
                  <c:v>82</c:v>
                </c:pt>
                <c:pt idx="41">
                  <c:v>83</c:v>
                </c:pt>
                <c:pt idx="42">
                  <c:v>84</c:v>
                </c:pt>
                <c:pt idx="43">
                  <c:v>85</c:v>
                </c:pt>
                <c:pt idx="44">
                  <c:v>86</c:v>
                </c:pt>
                <c:pt idx="45">
                  <c:v>87</c:v>
                </c:pt>
                <c:pt idx="46">
                  <c:v>88</c:v>
                </c:pt>
                <c:pt idx="47">
                  <c:v>89</c:v>
                </c:pt>
                <c:pt idx="48">
                  <c:v>90</c:v>
                </c:pt>
                <c:pt idx="49">
                  <c:v>91</c:v>
                </c:pt>
                <c:pt idx="50">
                  <c:v>92</c:v>
                </c:pt>
                <c:pt idx="51">
                  <c:v>93</c:v>
                </c:pt>
                <c:pt idx="52">
                  <c:v>94</c:v>
                </c:pt>
                <c:pt idx="53">
                  <c:v>95</c:v>
                </c:pt>
                <c:pt idx="54">
                  <c:v>96</c:v>
                </c:pt>
                <c:pt idx="55">
                  <c:v>97</c:v>
                </c:pt>
              </c:numCache>
            </c:numRef>
          </c:cat>
          <c:val>
            <c:numRef>
              <c:f>'[PROJEKCIJA_starosti_do_2020_svi_20170412.xls]2017-2036'!$D$2:$D$57</c:f>
              <c:numCache>
                <c:formatCode>General</c:formatCode>
                <c:ptCount val="56"/>
                <c:pt idx="9">
                  <c:v>4870</c:v>
                </c:pt>
                <c:pt idx="10">
                  <c:v>10023</c:v>
                </c:pt>
                <c:pt idx="11">
                  <c:v>12805</c:v>
                </c:pt>
                <c:pt idx="12">
                  <c:v>14874</c:v>
                </c:pt>
                <c:pt idx="13">
                  <c:v>16240</c:v>
                </c:pt>
                <c:pt idx="14">
                  <c:v>18076</c:v>
                </c:pt>
                <c:pt idx="15">
                  <c:v>18060</c:v>
                </c:pt>
                <c:pt idx="16">
                  <c:v>18803</c:v>
                </c:pt>
                <c:pt idx="17">
                  <c:v>19282</c:v>
                </c:pt>
                <c:pt idx="18">
                  <c:v>19900</c:v>
                </c:pt>
                <c:pt idx="19">
                  <c:v>20403</c:v>
                </c:pt>
                <c:pt idx="20">
                  <c:v>20014</c:v>
                </c:pt>
                <c:pt idx="21">
                  <c:v>18922</c:v>
                </c:pt>
                <c:pt idx="22">
                  <c:v>18970</c:v>
                </c:pt>
                <c:pt idx="23">
                  <c:v>18967</c:v>
                </c:pt>
                <c:pt idx="24">
                  <c:v>18753</c:v>
                </c:pt>
                <c:pt idx="25">
                  <c:v>18508</c:v>
                </c:pt>
                <c:pt idx="26">
                  <c:v>17761</c:v>
                </c:pt>
                <c:pt idx="27">
                  <c:v>16663</c:v>
                </c:pt>
                <c:pt idx="28">
                  <c:v>15933</c:v>
                </c:pt>
                <c:pt idx="29">
                  <c:v>15537</c:v>
                </c:pt>
                <c:pt idx="30">
                  <c:v>14313</c:v>
                </c:pt>
                <c:pt idx="31">
                  <c:v>12852</c:v>
                </c:pt>
                <c:pt idx="32">
                  <c:v>11190</c:v>
                </c:pt>
                <c:pt idx="33">
                  <c:v>10041</c:v>
                </c:pt>
                <c:pt idx="34">
                  <c:v>8356</c:v>
                </c:pt>
                <c:pt idx="35">
                  <c:v>7769</c:v>
                </c:pt>
                <c:pt idx="36">
                  <c:v>6182</c:v>
                </c:pt>
                <c:pt idx="37">
                  <c:v>4946</c:v>
                </c:pt>
                <c:pt idx="38">
                  <c:v>4211</c:v>
                </c:pt>
                <c:pt idx="39">
                  <c:v>3270</c:v>
                </c:pt>
                <c:pt idx="40">
                  <c:v>2259</c:v>
                </c:pt>
                <c:pt idx="41">
                  <c:v>1975</c:v>
                </c:pt>
                <c:pt idx="42">
                  <c:v>2045</c:v>
                </c:pt>
                <c:pt idx="43">
                  <c:v>1870</c:v>
                </c:pt>
                <c:pt idx="44">
                  <c:v>1495</c:v>
                </c:pt>
                <c:pt idx="45">
                  <c:v>1300</c:v>
                </c:pt>
              </c:numCache>
            </c:numRef>
          </c:val>
          <c:smooth val="0"/>
          <c:extLst xmlns:c16r2="http://schemas.microsoft.com/office/drawing/2015/06/chart">
            <c:ext xmlns:c16="http://schemas.microsoft.com/office/drawing/2014/chart" uri="{C3380CC4-5D6E-409C-BE32-E72D297353CC}">
              <c16:uniqueId val="{00000002-F6FC-4A81-87D5-511BCF63A358}"/>
            </c:ext>
          </c:extLst>
        </c:ser>
        <c:ser>
          <c:idx val="4"/>
          <c:order val="3"/>
          <c:tx>
            <c:strRef>
              <c:f>'[PROJEKCIJA_starosti_do_2020_svi_20170412.xls]2017-2036'!$E$1</c:f>
              <c:strCache>
                <c:ptCount val="1"/>
                <c:pt idx="0">
                  <c:v>2036 god</c:v>
                </c:pt>
              </c:strCache>
            </c:strRef>
          </c:tx>
          <c:spPr>
            <a:ln w="12700">
              <a:solidFill>
                <a:srgbClr val="800080"/>
              </a:solidFill>
              <a:prstDash val="solid"/>
            </a:ln>
          </c:spPr>
          <c:marker>
            <c:symbol val="star"/>
            <c:size val="5"/>
            <c:spPr>
              <a:noFill/>
              <a:ln>
                <a:solidFill>
                  <a:srgbClr val="800080"/>
                </a:solidFill>
                <a:prstDash val="solid"/>
              </a:ln>
            </c:spPr>
          </c:marker>
          <c:cat>
            <c:numRef>
              <c:f>'[PROJEKCIJA_starosti_do_2020_svi_20170412.xls]2017-2036'!$A$2:$A$57</c:f>
              <c:numCache>
                <c:formatCode>General</c:formatCode>
                <c:ptCount val="56"/>
                <c:pt idx="0">
                  <c:v>41</c:v>
                </c:pt>
                <c:pt idx="1">
                  <c:v>42</c:v>
                </c:pt>
                <c:pt idx="2">
                  <c:v>43</c:v>
                </c:pt>
                <c:pt idx="3">
                  <c:v>44</c:v>
                </c:pt>
                <c:pt idx="4">
                  <c:v>45</c:v>
                </c:pt>
                <c:pt idx="5">
                  <c:v>46</c:v>
                </c:pt>
                <c:pt idx="6">
                  <c:v>47</c:v>
                </c:pt>
                <c:pt idx="7">
                  <c:v>48</c:v>
                </c:pt>
                <c:pt idx="8">
                  <c:v>49</c:v>
                </c:pt>
                <c:pt idx="9">
                  <c:v>50</c:v>
                </c:pt>
                <c:pt idx="10">
                  <c:v>51</c:v>
                </c:pt>
                <c:pt idx="11">
                  <c:v>52</c:v>
                </c:pt>
                <c:pt idx="12">
                  <c:v>53</c:v>
                </c:pt>
                <c:pt idx="13">
                  <c:v>54</c:v>
                </c:pt>
                <c:pt idx="14">
                  <c:v>55</c:v>
                </c:pt>
                <c:pt idx="15">
                  <c:v>56</c:v>
                </c:pt>
                <c:pt idx="16">
                  <c:v>57</c:v>
                </c:pt>
                <c:pt idx="17">
                  <c:v>58</c:v>
                </c:pt>
                <c:pt idx="18">
                  <c:v>59</c:v>
                </c:pt>
                <c:pt idx="19">
                  <c:v>60</c:v>
                </c:pt>
                <c:pt idx="20">
                  <c:v>61</c:v>
                </c:pt>
                <c:pt idx="21">
                  <c:v>62</c:v>
                </c:pt>
                <c:pt idx="22">
                  <c:v>63</c:v>
                </c:pt>
                <c:pt idx="23">
                  <c:v>64</c:v>
                </c:pt>
                <c:pt idx="24">
                  <c:v>65</c:v>
                </c:pt>
                <c:pt idx="25">
                  <c:v>66</c:v>
                </c:pt>
                <c:pt idx="26">
                  <c:v>67</c:v>
                </c:pt>
                <c:pt idx="27">
                  <c:v>68</c:v>
                </c:pt>
                <c:pt idx="28">
                  <c:v>69</c:v>
                </c:pt>
                <c:pt idx="29">
                  <c:v>70</c:v>
                </c:pt>
                <c:pt idx="30">
                  <c:v>71</c:v>
                </c:pt>
                <c:pt idx="31">
                  <c:v>72</c:v>
                </c:pt>
                <c:pt idx="32">
                  <c:v>73</c:v>
                </c:pt>
                <c:pt idx="33">
                  <c:v>74</c:v>
                </c:pt>
                <c:pt idx="34">
                  <c:v>75</c:v>
                </c:pt>
                <c:pt idx="35">
                  <c:v>76</c:v>
                </c:pt>
                <c:pt idx="36">
                  <c:v>77</c:v>
                </c:pt>
                <c:pt idx="37">
                  <c:v>79</c:v>
                </c:pt>
                <c:pt idx="38">
                  <c:v>80</c:v>
                </c:pt>
                <c:pt idx="39">
                  <c:v>81</c:v>
                </c:pt>
                <c:pt idx="40">
                  <c:v>82</c:v>
                </c:pt>
                <c:pt idx="41">
                  <c:v>83</c:v>
                </c:pt>
                <c:pt idx="42">
                  <c:v>84</c:v>
                </c:pt>
                <c:pt idx="43">
                  <c:v>85</c:v>
                </c:pt>
                <c:pt idx="44">
                  <c:v>86</c:v>
                </c:pt>
                <c:pt idx="45">
                  <c:v>87</c:v>
                </c:pt>
                <c:pt idx="46">
                  <c:v>88</c:v>
                </c:pt>
                <c:pt idx="47">
                  <c:v>89</c:v>
                </c:pt>
                <c:pt idx="48">
                  <c:v>90</c:v>
                </c:pt>
                <c:pt idx="49">
                  <c:v>91</c:v>
                </c:pt>
                <c:pt idx="50">
                  <c:v>92</c:v>
                </c:pt>
                <c:pt idx="51">
                  <c:v>93</c:v>
                </c:pt>
                <c:pt idx="52">
                  <c:v>94</c:v>
                </c:pt>
                <c:pt idx="53">
                  <c:v>95</c:v>
                </c:pt>
                <c:pt idx="54">
                  <c:v>96</c:v>
                </c:pt>
                <c:pt idx="55">
                  <c:v>97</c:v>
                </c:pt>
              </c:numCache>
            </c:numRef>
          </c:cat>
          <c:val>
            <c:numRef>
              <c:f>'[PROJEKCIJA_starosti_do_2020_svi_20170412.xls]2017-2036'!$E$2:$E$57</c:f>
              <c:numCache>
                <c:formatCode>General</c:formatCode>
                <c:ptCount val="56"/>
                <c:pt idx="19">
                  <c:v>4870</c:v>
                </c:pt>
                <c:pt idx="20">
                  <c:v>10023</c:v>
                </c:pt>
                <c:pt idx="21">
                  <c:v>12805</c:v>
                </c:pt>
                <c:pt idx="22">
                  <c:v>14874</c:v>
                </c:pt>
                <c:pt idx="23">
                  <c:v>16240</c:v>
                </c:pt>
                <c:pt idx="24">
                  <c:v>18076</c:v>
                </c:pt>
                <c:pt idx="25">
                  <c:v>18060</c:v>
                </c:pt>
                <c:pt idx="26">
                  <c:v>18803</c:v>
                </c:pt>
                <c:pt idx="27">
                  <c:v>19282</c:v>
                </c:pt>
                <c:pt idx="28">
                  <c:v>19900</c:v>
                </c:pt>
                <c:pt idx="29">
                  <c:v>20403</c:v>
                </c:pt>
                <c:pt idx="30">
                  <c:v>20014</c:v>
                </c:pt>
                <c:pt idx="31">
                  <c:v>18922</c:v>
                </c:pt>
                <c:pt idx="32">
                  <c:v>18970</c:v>
                </c:pt>
                <c:pt idx="33">
                  <c:v>18967</c:v>
                </c:pt>
                <c:pt idx="34">
                  <c:v>18753</c:v>
                </c:pt>
                <c:pt idx="35">
                  <c:v>18508</c:v>
                </c:pt>
                <c:pt idx="36">
                  <c:v>17761</c:v>
                </c:pt>
                <c:pt idx="37">
                  <c:v>16663</c:v>
                </c:pt>
                <c:pt idx="38">
                  <c:v>15933</c:v>
                </c:pt>
                <c:pt idx="39">
                  <c:v>15537</c:v>
                </c:pt>
                <c:pt idx="40">
                  <c:v>14313</c:v>
                </c:pt>
                <c:pt idx="41">
                  <c:v>12852</c:v>
                </c:pt>
                <c:pt idx="42">
                  <c:v>11190</c:v>
                </c:pt>
                <c:pt idx="43">
                  <c:v>10041</c:v>
                </c:pt>
                <c:pt idx="44">
                  <c:v>8356</c:v>
                </c:pt>
                <c:pt idx="45">
                  <c:v>7769</c:v>
                </c:pt>
                <c:pt idx="46">
                  <c:v>6182</c:v>
                </c:pt>
                <c:pt idx="47">
                  <c:v>4946</c:v>
                </c:pt>
                <c:pt idx="48">
                  <c:v>4211</c:v>
                </c:pt>
                <c:pt idx="49">
                  <c:v>3270</c:v>
                </c:pt>
                <c:pt idx="50">
                  <c:v>2259</c:v>
                </c:pt>
                <c:pt idx="51">
                  <c:v>1975</c:v>
                </c:pt>
                <c:pt idx="52">
                  <c:v>2045</c:v>
                </c:pt>
                <c:pt idx="53">
                  <c:v>1870</c:v>
                </c:pt>
                <c:pt idx="54">
                  <c:v>1495</c:v>
                </c:pt>
                <c:pt idx="55">
                  <c:v>1300</c:v>
                </c:pt>
              </c:numCache>
            </c:numRef>
          </c:val>
          <c:smooth val="0"/>
          <c:extLst xmlns:c16r2="http://schemas.microsoft.com/office/drawing/2015/06/chart">
            <c:ext xmlns:c16="http://schemas.microsoft.com/office/drawing/2014/chart" uri="{C3380CC4-5D6E-409C-BE32-E72D297353CC}">
              <c16:uniqueId val="{00000003-F6FC-4A81-87D5-511BCF63A358}"/>
            </c:ext>
          </c:extLst>
        </c:ser>
        <c:dLbls>
          <c:showLegendKey val="0"/>
          <c:showVal val="0"/>
          <c:showCatName val="0"/>
          <c:showSerName val="0"/>
          <c:showPercent val="0"/>
          <c:showBubbleSize val="0"/>
        </c:dLbls>
        <c:marker val="1"/>
        <c:smooth val="0"/>
        <c:axId val="329442528"/>
        <c:axId val="329442920"/>
      </c:lineChart>
      <c:catAx>
        <c:axId val="329442528"/>
        <c:scaling>
          <c:orientation val="minMax"/>
        </c:scaling>
        <c:delete val="0"/>
        <c:axPos val="b"/>
        <c:title>
          <c:tx>
            <c:rich>
              <a:bodyPr/>
              <a:lstStyle/>
              <a:p>
                <a:pPr>
                  <a:defRPr sz="1000" b="1" i="0" u="none" strike="noStrike" baseline="0">
                    <a:solidFill>
                      <a:srgbClr val="000000"/>
                    </a:solidFill>
                    <a:latin typeface="Arial"/>
                    <a:ea typeface="Arial"/>
                    <a:cs typeface="Arial"/>
                  </a:defRPr>
                </a:pPr>
                <a:r>
                  <a:rPr lang="hr-HR"/>
                  <a:t>Godina starosti</a:t>
                </a:r>
              </a:p>
            </c:rich>
          </c:tx>
          <c:layout>
            <c:manualLayout>
              <c:xMode val="edge"/>
              <c:yMode val="edge"/>
              <c:x val="0.42502586280116184"/>
              <c:y val="0.9421769502930141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sr-Latn-RS"/>
          </a:p>
        </c:txPr>
        <c:crossAx val="329442920"/>
        <c:crosses val="autoZero"/>
        <c:auto val="1"/>
        <c:lblAlgn val="ctr"/>
        <c:lblOffset val="100"/>
        <c:tickLblSkip val="2"/>
        <c:tickMarkSkip val="1"/>
        <c:noMultiLvlLbl val="0"/>
      </c:catAx>
      <c:valAx>
        <c:axId val="329442920"/>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sr-Latn-RS"/>
          </a:p>
        </c:txPr>
        <c:crossAx val="329442528"/>
        <c:crosses val="autoZero"/>
        <c:crossBetween val="between"/>
      </c:valAx>
      <c:spPr>
        <a:solidFill>
          <a:srgbClr val="C0C0C0"/>
        </a:solidFill>
        <a:ln w="12700">
          <a:solidFill>
            <a:srgbClr val="808080"/>
          </a:solidFill>
          <a:prstDash val="solid"/>
        </a:ln>
        <a:scene3d>
          <a:camera prst="orthographicFront"/>
          <a:lightRig rig="threePt" dir="t"/>
        </a:scene3d>
        <a:sp3d>
          <a:bevelT w="190500" h="38100"/>
        </a:sp3d>
      </c:spPr>
    </c:plotArea>
    <c:legend>
      <c:legendPos val="r"/>
      <c:layout>
        <c:manualLayout>
          <c:xMode val="edge"/>
          <c:yMode val="edge"/>
          <c:x val="0.72912147470529876"/>
          <c:y val="0.1012827857038598"/>
          <c:w val="0.19864588190329771"/>
          <c:h val="0.26332680779338707"/>
        </c:manualLayout>
      </c:layout>
      <c:overlay val="0"/>
      <c:spPr>
        <a:noFill/>
        <a:ln w="3175">
          <a:noFill/>
          <a:prstDash val="solid"/>
        </a:ln>
        <a:scene3d>
          <a:camera prst="orthographicFront"/>
          <a:lightRig rig="threePt" dir="t"/>
        </a:scene3d>
      </c:spPr>
      <c:txPr>
        <a:bodyPr/>
        <a:lstStyle/>
        <a:p>
          <a:pPr>
            <a:defRPr sz="1000" b="0" i="0" u="none" strike="noStrike" baseline="0">
              <a:solidFill>
                <a:srgbClr val="000000"/>
              </a:solidFill>
              <a:latin typeface="Arial"/>
              <a:ea typeface="Arial"/>
              <a:cs typeface="Arial"/>
            </a:defRPr>
          </a:pPr>
          <a:endParaRPr lang="sr-Latn-R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sr-Latn-R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GB" sz="1200" b="1" i="0" u="none" strike="noStrike" baseline="0">
                <a:solidFill>
                  <a:srgbClr val="000000"/>
                </a:solidFill>
                <a:latin typeface="Arial"/>
                <a:cs typeface="Arial"/>
              </a:rPr>
              <a:t>Odnos nezaposlenih hrvatskih branitelja prema općoj populaciji</a:t>
            </a:r>
          </a:p>
          <a:p>
            <a:pPr>
              <a:defRPr sz="1200" b="1" i="0" u="none" strike="noStrike" baseline="0">
                <a:solidFill>
                  <a:srgbClr val="000000"/>
                </a:solidFill>
                <a:latin typeface="Arial"/>
                <a:ea typeface="Arial"/>
                <a:cs typeface="Arial"/>
              </a:defRPr>
            </a:pPr>
            <a:r>
              <a:rPr lang="en-GB" sz="1000" b="1" i="0" u="none" strike="noStrike" baseline="0">
                <a:solidFill>
                  <a:srgbClr val="000000"/>
                </a:solidFill>
                <a:latin typeface="Arial"/>
                <a:cs typeface="Arial"/>
              </a:rPr>
              <a:t>(ukupno nezaposlenih: 170.000)</a:t>
            </a:r>
          </a:p>
        </c:rich>
      </c:tx>
      <c:layout>
        <c:manualLayout>
          <c:xMode val="edge"/>
          <c:yMode val="edge"/>
          <c:x val="0.25"/>
          <c:y val="2.0352781546811399E-2"/>
        </c:manualLayout>
      </c:layout>
      <c:overlay val="0"/>
      <c:spPr>
        <a:noFill/>
        <a:ln w="25400">
          <a:noFill/>
        </a:ln>
      </c:spPr>
    </c:title>
    <c:autoTitleDeleted val="0"/>
    <c:view3D>
      <c:rotX val="15"/>
      <c:hPercent val="62"/>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6.2913907284768214E-2"/>
          <c:y val="0.1180461329715061"/>
          <c:w val="0.80049668874172197"/>
          <c:h val="0.81275440976933511"/>
        </c:manualLayout>
      </c:layout>
      <c:bar3DChart>
        <c:barDir val="col"/>
        <c:grouping val="stacked"/>
        <c:varyColors val="1"/>
        <c:ser>
          <c:idx val="0"/>
          <c:order val="0"/>
          <c:spPr>
            <a:solidFill>
              <a:srgbClr val="FFCC00"/>
            </a:solidFill>
            <a:ln w="12700">
              <a:solidFill>
                <a:srgbClr val="000000"/>
              </a:solidFill>
              <a:prstDash val="solid"/>
            </a:ln>
          </c:spPr>
          <c:invertIfNegative val="0"/>
          <c:dPt>
            <c:idx val="0"/>
            <c:invertIfNegative val="0"/>
            <c:bubble3D val="0"/>
            <c:extLst xmlns:c16r2="http://schemas.microsoft.com/office/drawing/2015/06/chart">
              <c:ext xmlns:c16="http://schemas.microsoft.com/office/drawing/2014/chart" uri="{C3380CC4-5D6E-409C-BE32-E72D297353CC}">
                <c16:uniqueId val="{00000000-30E6-4AD7-BBC4-2E44E4599BD1}"/>
              </c:ext>
            </c:extLst>
          </c:dPt>
          <c:dPt>
            <c:idx val="1"/>
            <c:invertIfNegative val="0"/>
            <c:bubble3D val="0"/>
            <c:extLst xmlns:c16r2="http://schemas.microsoft.com/office/drawing/2015/06/chart">
              <c:ext xmlns:c16="http://schemas.microsoft.com/office/drawing/2014/chart" uri="{C3380CC4-5D6E-409C-BE32-E72D297353CC}">
                <c16:uniqueId val="{00000001-30E6-4AD7-BBC4-2E44E4599BD1}"/>
              </c:ext>
            </c:extLst>
          </c:dPt>
          <c:dLbls>
            <c:spPr>
              <a:noFill/>
              <a:ln w="25400">
                <a:noFill/>
              </a:ln>
            </c:spPr>
            <c:txPr>
              <a:bodyPr wrap="square" lIns="38100" tIns="19050" rIns="38100" bIns="19050" anchor="ctr">
                <a:spAutoFit/>
              </a:bodyPr>
              <a:lstStyle/>
              <a:p>
                <a:pPr>
                  <a:defRPr sz="100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nezaposleni!$A$2:$B$2</c:f>
              <c:strCache>
                <c:ptCount val="2"/>
                <c:pt idx="0">
                  <c:v>Opća populacija: 51,76%</c:v>
                </c:pt>
                <c:pt idx="1">
                  <c:v>Hrvatski branitelji:  48,24% </c:v>
                </c:pt>
              </c:strCache>
            </c:strRef>
          </c:cat>
          <c:val>
            <c:numRef>
              <c:f>nezaposleni!$A$3:$B$3</c:f>
              <c:numCache>
                <c:formatCode>#,##0</c:formatCode>
                <c:ptCount val="2"/>
                <c:pt idx="0">
                  <c:v>88000</c:v>
                </c:pt>
                <c:pt idx="1">
                  <c:v>82000</c:v>
                </c:pt>
              </c:numCache>
            </c:numRef>
          </c:val>
          <c:extLst xmlns:c16r2="http://schemas.microsoft.com/office/drawing/2015/06/chart">
            <c:ext xmlns:c16="http://schemas.microsoft.com/office/drawing/2014/chart" uri="{C3380CC4-5D6E-409C-BE32-E72D297353CC}">
              <c16:uniqueId val="{00000002-30E6-4AD7-BBC4-2E44E4599BD1}"/>
            </c:ext>
          </c:extLst>
        </c:ser>
        <c:dLbls>
          <c:showLegendKey val="0"/>
          <c:showVal val="0"/>
          <c:showCatName val="0"/>
          <c:showSerName val="0"/>
          <c:showPercent val="0"/>
          <c:showBubbleSize val="0"/>
        </c:dLbls>
        <c:gapWidth val="150"/>
        <c:shape val="box"/>
        <c:axId val="329439392"/>
        <c:axId val="329434688"/>
        <c:axId val="0"/>
      </c:bar3DChart>
      <c:catAx>
        <c:axId val="32943939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sr-Latn-RS"/>
          </a:p>
        </c:txPr>
        <c:crossAx val="329434688"/>
        <c:crosses val="autoZero"/>
        <c:auto val="1"/>
        <c:lblAlgn val="ctr"/>
        <c:lblOffset val="100"/>
        <c:tickLblSkip val="1"/>
        <c:tickMarkSkip val="1"/>
        <c:noMultiLvlLbl val="0"/>
      </c:catAx>
      <c:valAx>
        <c:axId val="329434688"/>
        <c:scaling>
          <c:orientation val="minMax"/>
          <c:min val="0"/>
        </c:scaling>
        <c:delete val="0"/>
        <c:axPos val="l"/>
        <c:majorGridlines>
          <c:spPr>
            <a:ln w="3175">
              <a:solidFill>
                <a:srgbClr val="000000"/>
              </a:solidFill>
              <a:prstDash val="solid"/>
            </a:ln>
          </c:spPr>
        </c:majorGridlines>
        <c:numFmt formatCode="#,##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sr-Latn-RS"/>
          </a:p>
        </c:txPr>
        <c:crossAx val="329439392"/>
        <c:crosses val="autoZero"/>
        <c:crossBetween val="between"/>
      </c:valAx>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sr-Latn-R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GB" sz="1200" b="1" i="0" u="none" strike="noStrike" baseline="0" dirty="0" err="1">
                <a:solidFill>
                  <a:srgbClr val="000000"/>
                </a:solidFill>
                <a:latin typeface="Arial"/>
                <a:cs typeface="Arial"/>
              </a:rPr>
              <a:t>Odnos</a:t>
            </a:r>
            <a:r>
              <a:rPr lang="en-GB" sz="1200" b="1" i="0" u="none" strike="noStrike" baseline="0" dirty="0">
                <a:solidFill>
                  <a:srgbClr val="000000"/>
                </a:solidFill>
                <a:latin typeface="Arial"/>
                <a:cs typeface="Arial"/>
              </a:rPr>
              <a:t> </a:t>
            </a:r>
            <a:r>
              <a:rPr lang="hr-HR" sz="1200" b="1" i="0" u="none" strike="noStrike" baseline="0" dirty="0">
                <a:solidFill>
                  <a:srgbClr val="000000"/>
                </a:solidFill>
                <a:latin typeface="Arial"/>
                <a:cs typeface="Arial"/>
              </a:rPr>
              <a:t>blokiranih</a:t>
            </a:r>
            <a:r>
              <a:rPr lang="en-GB" sz="1200" b="1" i="0" u="none" strike="noStrike" baseline="0" dirty="0">
                <a:solidFill>
                  <a:srgbClr val="000000"/>
                </a:solidFill>
                <a:latin typeface="Arial"/>
                <a:cs typeface="Arial"/>
              </a:rPr>
              <a:t> </a:t>
            </a:r>
            <a:r>
              <a:rPr lang="en-GB" sz="1200" b="1" i="0" u="none" strike="noStrike" baseline="0" dirty="0" err="1">
                <a:solidFill>
                  <a:srgbClr val="000000"/>
                </a:solidFill>
                <a:latin typeface="Arial"/>
                <a:cs typeface="Arial"/>
              </a:rPr>
              <a:t>hrvatskih</a:t>
            </a:r>
            <a:r>
              <a:rPr lang="en-GB" sz="1200" b="1" i="0" u="none" strike="noStrike" baseline="0" dirty="0">
                <a:solidFill>
                  <a:srgbClr val="000000"/>
                </a:solidFill>
                <a:latin typeface="Arial"/>
                <a:cs typeface="Arial"/>
              </a:rPr>
              <a:t> </a:t>
            </a:r>
            <a:r>
              <a:rPr lang="en-GB" sz="1200" b="1" i="0" u="none" strike="noStrike" baseline="0" dirty="0" err="1">
                <a:solidFill>
                  <a:srgbClr val="000000"/>
                </a:solidFill>
                <a:latin typeface="Arial"/>
                <a:cs typeface="Arial"/>
              </a:rPr>
              <a:t>branitelja</a:t>
            </a:r>
            <a:r>
              <a:rPr lang="en-GB" sz="1200" b="1" i="0" u="none" strike="noStrike" baseline="0" dirty="0">
                <a:solidFill>
                  <a:srgbClr val="000000"/>
                </a:solidFill>
                <a:latin typeface="Arial"/>
                <a:cs typeface="Arial"/>
              </a:rPr>
              <a:t> </a:t>
            </a:r>
            <a:r>
              <a:rPr lang="en-GB" sz="1200" b="1" i="0" u="none" strike="noStrike" baseline="0" dirty="0" err="1">
                <a:solidFill>
                  <a:srgbClr val="000000"/>
                </a:solidFill>
                <a:latin typeface="Arial"/>
                <a:cs typeface="Arial"/>
              </a:rPr>
              <a:t>prema</a:t>
            </a:r>
            <a:r>
              <a:rPr lang="en-GB" sz="1200" b="1" i="0" u="none" strike="noStrike" baseline="0" dirty="0">
                <a:solidFill>
                  <a:srgbClr val="000000"/>
                </a:solidFill>
                <a:latin typeface="Arial"/>
                <a:cs typeface="Arial"/>
              </a:rPr>
              <a:t> </a:t>
            </a:r>
            <a:r>
              <a:rPr lang="en-GB" sz="1200" b="1" i="0" u="none" strike="noStrike" baseline="0" dirty="0" err="1">
                <a:solidFill>
                  <a:srgbClr val="000000"/>
                </a:solidFill>
                <a:latin typeface="Arial"/>
                <a:cs typeface="Arial"/>
              </a:rPr>
              <a:t>općoj</a:t>
            </a:r>
            <a:r>
              <a:rPr lang="en-GB" sz="1200" b="1" i="0" u="none" strike="noStrike" baseline="0" dirty="0">
                <a:solidFill>
                  <a:srgbClr val="000000"/>
                </a:solidFill>
                <a:latin typeface="Arial"/>
                <a:cs typeface="Arial"/>
              </a:rPr>
              <a:t> </a:t>
            </a:r>
            <a:r>
              <a:rPr lang="en-GB" sz="1200" b="1" i="0" u="none" strike="noStrike" baseline="0" dirty="0" err="1">
                <a:solidFill>
                  <a:srgbClr val="000000"/>
                </a:solidFill>
                <a:latin typeface="Arial"/>
                <a:cs typeface="Arial"/>
              </a:rPr>
              <a:t>populaciji</a:t>
            </a:r>
            <a:endParaRPr lang="en-GB" sz="1200" b="1" i="0" u="none" strike="noStrike" baseline="0" dirty="0">
              <a:solidFill>
                <a:srgbClr val="000000"/>
              </a:solidFill>
              <a:latin typeface="Arial"/>
              <a:cs typeface="Arial"/>
            </a:endParaRPr>
          </a:p>
          <a:p>
            <a:pPr>
              <a:defRPr sz="1200" b="1" i="0" u="none" strike="noStrike" baseline="0">
                <a:solidFill>
                  <a:srgbClr val="000000"/>
                </a:solidFill>
                <a:latin typeface="Arial"/>
                <a:ea typeface="Arial"/>
                <a:cs typeface="Arial"/>
              </a:defRPr>
            </a:pPr>
            <a:r>
              <a:rPr lang="en-GB" sz="1200" b="1" i="0" u="none" strike="noStrike" baseline="0" dirty="0">
                <a:solidFill>
                  <a:srgbClr val="000000"/>
                </a:solidFill>
                <a:latin typeface="Arial"/>
                <a:cs typeface="Arial"/>
              </a:rPr>
              <a:t> </a:t>
            </a:r>
            <a:r>
              <a:rPr lang="en-GB" sz="1000" b="1" i="0" u="none" strike="noStrike" baseline="0" dirty="0">
                <a:solidFill>
                  <a:srgbClr val="000000"/>
                </a:solidFill>
                <a:latin typeface="Arial"/>
                <a:cs typeface="Arial"/>
              </a:rPr>
              <a:t>(</a:t>
            </a:r>
            <a:r>
              <a:rPr lang="en-GB" sz="1000" b="1" i="0" u="none" strike="noStrike" baseline="0" dirty="0" err="1">
                <a:solidFill>
                  <a:srgbClr val="000000"/>
                </a:solidFill>
                <a:latin typeface="Arial"/>
                <a:cs typeface="Arial"/>
              </a:rPr>
              <a:t>ukupno</a:t>
            </a:r>
            <a:r>
              <a:rPr lang="en-GB" sz="1000" b="1" i="0" u="none" strike="noStrike" baseline="0" dirty="0">
                <a:solidFill>
                  <a:srgbClr val="000000"/>
                </a:solidFill>
                <a:latin typeface="Arial"/>
                <a:cs typeface="Arial"/>
              </a:rPr>
              <a:t> </a:t>
            </a:r>
            <a:r>
              <a:rPr lang="en-GB" sz="1000" b="1" i="0" u="none" strike="noStrike" baseline="0" dirty="0" err="1">
                <a:solidFill>
                  <a:srgbClr val="000000"/>
                </a:solidFill>
                <a:latin typeface="Arial"/>
                <a:cs typeface="Arial"/>
              </a:rPr>
              <a:t>blokiranih</a:t>
            </a:r>
            <a:r>
              <a:rPr lang="en-GB" sz="1000" b="1" i="0" u="none" strike="noStrike" baseline="0" dirty="0">
                <a:solidFill>
                  <a:srgbClr val="000000"/>
                </a:solidFill>
                <a:latin typeface="Arial"/>
                <a:cs typeface="Arial"/>
              </a:rPr>
              <a:t>: 328.000)</a:t>
            </a:r>
            <a:endParaRPr lang="en-GB" sz="1200" b="1" i="0" u="none" strike="noStrike" baseline="0" dirty="0">
              <a:solidFill>
                <a:srgbClr val="000000"/>
              </a:solidFill>
              <a:latin typeface="Arial"/>
              <a:cs typeface="Arial"/>
            </a:endParaRPr>
          </a:p>
          <a:p>
            <a:pPr>
              <a:defRPr sz="1200" b="1" i="0" u="none" strike="noStrike" baseline="0">
                <a:solidFill>
                  <a:srgbClr val="000000"/>
                </a:solidFill>
                <a:latin typeface="Arial"/>
                <a:ea typeface="Arial"/>
                <a:cs typeface="Arial"/>
              </a:defRPr>
            </a:pPr>
            <a:endParaRPr lang="en-GB" sz="1200" b="1" i="0" u="none" strike="noStrike" baseline="0" dirty="0">
              <a:solidFill>
                <a:srgbClr val="000000"/>
              </a:solidFill>
              <a:latin typeface="Arial"/>
              <a:cs typeface="Arial"/>
            </a:endParaRPr>
          </a:p>
        </c:rich>
      </c:tx>
      <c:layout>
        <c:manualLayout>
          <c:xMode val="edge"/>
          <c:yMode val="edge"/>
          <c:x val="0.25"/>
          <c:y val="2.0352781546811399E-2"/>
        </c:manualLayout>
      </c:layout>
      <c:overlay val="0"/>
      <c:spPr>
        <a:noFill/>
        <a:ln w="25400">
          <a:noFill/>
        </a:ln>
      </c:spPr>
    </c:title>
    <c:autoTitleDeleted val="0"/>
    <c:view3D>
      <c:rotX val="15"/>
      <c:hPercent val="62"/>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7.0364238410596025E-2"/>
          <c:y val="0.12075983717774764"/>
          <c:w val="0.79304635761589404"/>
          <c:h val="0.8100407055630936"/>
        </c:manualLayout>
      </c:layout>
      <c:bar3DChart>
        <c:barDir val="col"/>
        <c:grouping val="stacked"/>
        <c:varyColors val="0"/>
        <c:ser>
          <c:idx val="0"/>
          <c:order val="0"/>
          <c:spPr>
            <a:solidFill>
              <a:srgbClr val="FFFF00"/>
            </a:solidFill>
            <a:ln w="12700">
              <a:solidFill>
                <a:srgbClr val="000000"/>
              </a:solidFill>
              <a:prstDash val="solid"/>
            </a:ln>
          </c:spPr>
          <c:invertIfNegative val="0"/>
          <c:dLbls>
            <c:numFmt formatCode="#,##0" sourceLinked="0"/>
            <c:spPr>
              <a:noFill/>
              <a:ln w="25400">
                <a:noFill/>
              </a:ln>
            </c:spPr>
            <c:txPr>
              <a:bodyPr wrap="square" lIns="38100" tIns="19050" rIns="38100" bIns="19050" anchor="ctr">
                <a:spAutoFit/>
              </a:bodyPr>
              <a:lstStyle/>
              <a:p>
                <a:pPr>
                  <a:defRPr sz="100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blokirani!$A$2:$B$2</c:f>
              <c:strCache>
                <c:ptCount val="2"/>
                <c:pt idx="0">
                  <c:v>Opća populacija: 81,10%</c:v>
                </c:pt>
                <c:pt idx="1">
                  <c:v>Hrvatski branitelji: 18,90%</c:v>
                </c:pt>
              </c:strCache>
            </c:strRef>
          </c:cat>
          <c:val>
            <c:numRef>
              <c:f>blokirani!$A$3:$B$3</c:f>
              <c:numCache>
                <c:formatCode>#,##0</c:formatCode>
                <c:ptCount val="2"/>
                <c:pt idx="0">
                  <c:v>266000</c:v>
                </c:pt>
                <c:pt idx="1">
                  <c:v>62000</c:v>
                </c:pt>
              </c:numCache>
            </c:numRef>
          </c:val>
          <c:extLst xmlns:c16r2="http://schemas.microsoft.com/office/drawing/2015/06/chart">
            <c:ext xmlns:c16="http://schemas.microsoft.com/office/drawing/2014/chart" uri="{C3380CC4-5D6E-409C-BE32-E72D297353CC}">
              <c16:uniqueId val="{00000000-F9F4-4C8E-B7B4-8808E4C80293}"/>
            </c:ext>
          </c:extLst>
        </c:ser>
        <c:dLbls>
          <c:showLegendKey val="0"/>
          <c:showVal val="0"/>
          <c:showCatName val="0"/>
          <c:showSerName val="0"/>
          <c:showPercent val="0"/>
          <c:showBubbleSize val="0"/>
        </c:dLbls>
        <c:gapWidth val="150"/>
        <c:shape val="box"/>
        <c:axId val="329440568"/>
        <c:axId val="329440960"/>
        <c:axId val="0"/>
      </c:bar3DChart>
      <c:catAx>
        <c:axId val="32944056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sr-Latn-RS"/>
          </a:p>
        </c:txPr>
        <c:crossAx val="329440960"/>
        <c:crosses val="autoZero"/>
        <c:auto val="1"/>
        <c:lblAlgn val="ctr"/>
        <c:lblOffset val="100"/>
        <c:tickLblSkip val="1"/>
        <c:tickMarkSkip val="1"/>
        <c:noMultiLvlLbl val="0"/>
      </c:catAx>
      <c:valAx>
        <c:axId val="329440960"/>
        <c:scaling>
          <c:orientation val="minMax"/>
          <c:min val="0"/>
        </c:scaling>
        <c:delete val="0"/>
        <c:axPos val="l"/>
        <c:majorGridlines>
          <c:spPr>
            <a:ln w="3175">
              <a:solidFill>
                <a:srgbClr val="000000"/>
              </a:solidFill>
              <a:prstDash val="solid"/>
            </a:ln>
          </c:spPr>
        </c:majorGridlines>
        <c:numFmt formatCode="#,##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sr-Latn-RS"/>
          </a:p>
        </c:txPr>
        <c:crossAx val="329440568"/>
        <c:crosses val="autoZero"/>
        <c:crossBetween val="between"/>
        <c:majorUnit val="20000"/>
      </c:valAx>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sr-Latn-R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manualLayout>
          <c:layoutTarget val="inner"/>
          <c:xMode val="edge"/>
          <c:yMode val="edge"/>
          <c:x val="9.1427100669347297E-2"/>
          <c:y val="0.22290876962114808"/>
          <c:w val="0.79426899646583804"/>
          <c:h val="0.77709123037885197"/>
        </c:manualLayout>
      </c:layout>
      <c:pie3DChart>
        <c:varyColors val="1"/>
        <c:ser>
          <c:idx val="0"/>
          <c:order val="0"/>
          <c:tx>
            <c:strRef>
              <c:f>List1!$B$1</c:f>
              <c:strCache>
                <c:ptCount val="1"/>
                <c:pt idx="0">
                  <c:v>Prodaja</c:v>
                </c:pt>
              </c:strCache>
            </c:strRef>
          </c:tx>
          <c:spPr>
            <a:ln>
              <a:solidFill>
                <a:srgbClr val="000000"/>
              </a:solidFill>
            </a:ln>
          </c:spPr>
          <c:explosion val="25"/>
          <c:dPt>
            <c:idx val="0"/>
            <c:bubble3D val="0"/>
            <c:spPr>
              <a:solidFill>
                <a:srgbClr val="FEE3C6"/>
              </a:solidFill>
              <a:ln w="28575">
                <a:solidFill>
                  <a:srgbClr val="000000"/>
                </a:solidFill>
              </a:ln>
            </c:spPr>
            <c:extLst xmlns:c16r2="http://schemas.microsoft.com/office/drawing/2015/06/chart">
              <c:ext xmlns:c16="http://schemas.microsoft.com/office/drawing/2014/chart" uri="{C3380CC4-5D6E-409C-BE32-E72D297353CC}">
                <c16:uniqueId val="{00000001-3C61-4B7E-AB9C-45CE4C386ECD}"/>
              </c:ext>
            </c:extLst>
          </c:dPt>
          <c:dPt>
            <c:idx val="1"/>
            <c:bubble3D val="0"/>
            <c:spPr>
              <a:solidFill>
                <a:srgbClr val="BBE0E3"/>
              </a:solidFill>
              <a:ln>
                <a:solidFill>
                  <a:srgbClr val="000000"/>
                </a:solidFill>
              </a:ln>
            </c:spPr>
            <c:extLst xmlns:c16r2="http://schemas.microsoft.com/office/drawing/2015/06/chart">
              <c:ext xmlns:c16="http://schemas.microsoft.com/office/drawing/2014/chart" uri="{C3380CC4-5D6E-409C-BE32-E72D297353CC}">
                <c16:uniqueId val="{00000003-3C61-4B7E-AB9C-45CE4C386ECD}"/>
              </c:ext>
            </c:extLst>
          </c:dPt>
          <c:dPt>
            <c:idx val="2"/>
            <c:bubble3D val="0"/>
            <c:spPr>
              <a:solidFill>
                <a:srgbClr val="7DB9FB"/>
              </a:solidFill>
              <a:ln>
                <a:solidFill>
                  <a:srgbClr val="000000"/>
                </a:solidFill>
              </a:ln>
            </c:spPr>
            <c:extLst xmlns:c16r2="http://schemas.microsoft.com/office/drawing/2015/06/chart">
              <c:ext xmlns:c16="http://schemas.microsoft.com/office/drawing/2014/chart" uri="{C3380CC4-5D6E-409C-BE32-E72D297353CC}">
                <c16:uniqueId val="{00000005-3C61-4B7E-AB9C-45CE4C386ECD}"/>
              </c:ext>
            </c:extLst>
          </c:dPt>
          <c:dPt>
            <c:idx val="3"/>
            <c:bubble3D val="0"/>
            <c:spPr>
              <a:solidFill>
                <a:srgbClr val="FFFFFF">
                  <a:lumMod val="75000"/>
                </a:srgbClr>
              </a:solidFill>
              <a:ln>
                <a:solidFill>
                  <a:srgbClr val="000000"/>
                </a:solidFill>
              </a:ln>
            </c:spPr>
            <c:extLst xmlns:c16r2="http://schemas.microsoft.com/office/drawing/2015/06/chart">
              <c:ext xmlns:c16="http://schemas.microsoft.com/office/drawing/2014/chart" uri="{C3380CC4-5D6E-409C-BE32-E72D297353CC}">
                <c16:uniqueId val="{00000007-3C61-4B7E-AB9C-45CE4C386ECD}"/>
              </c:ext>
            </c:extLst>
          </c:dPt>
          <c:dLbls>
            <c:dLbl>
              <c:idx val="0"/>
              <c:layout>
                <c:manualLayout>
                  <c:x val="-0.24457843156237985"/>
                  <c:y val="-3.7536997959849092E-2"/>
                </c:manualLayout>
              </c:layout>
              <c:tx>
                <c:rich>
                  <a:bodyPr/>
                  <a:lstStyle/>
                  <a:p>
                    <a:pPr>
                      <a:defRPr sz="1400" b="1" u="none"/>
                    </a:pPr>
                    <a:r>
                      <a:rPr lang="it-IT" sz="1000" b="0" dirty="0" err="1"/>
                      <a:t>korisnici</a:t>
                    </a:r>
                    <a:r>
                      <a:rPr lang="it-IT" sz="1000" b="0" dirty="0"/>
                      <a:t> </a:t>
                    </a:r>
                    <a:r>
                      <a:rPr lang="it-IT" sz="1000" b="0" dirty="0" err="1"/>
                      <a:t>mirovina</a:t>
                    </a:r>
                    <a:r>
                      <a:rPr lang="it-IT" sz="1000" b="0" dirty="0"/>
                      <a:t> prema </a:t>
                    </a:r>
                    <a:r>
                      <a:rPr lang="it-IT" sz="1400" b="1" dirty="0"/>
                      <a:t>ZOPHBDR</a:t>
                    </a:r>
                    <a:r>
                      <a:rPr lang="hr-HR" sz="1000" b="1" dirty="0"/>
                      <a:t> </a:t>
                    </a:r>
                    <a:r>
                      <a:rPr lang="hr-HR" sz="1000" b="0" dirty="0"/>
                      <a:t>(56 831 korisnika invalidske,</a:t>
                    </a:r>
                    <a:r>
                      <a:rPr lang="hr-HR" sz="1000" b="0" baseline="0" dirty="0"/>
                      <a:t> </a:t>
                    </a:r>
                    <a:r>
                      <a:rPr lang="hr-HR" sz="1000" b="0" dirty="0"/>
                      <a:t>14 123 korisnika obiteljske i 792 korisnika najniže mirovine)</a:t>
                    </a:r>
                    <a:r>
                      <a:rPr lang="it-IT" sz="1000" b="0" dirty="0"/>
                      <a:t>; </a:t>
                    </a:r>
                    <a:endParaRPr lang="hr-HR" sz="1000" b="0" dirty="0"/>
                  </a:p>
                  <a:p>
                    <a:pPr>
                      <a:defRPr sz="1400" b="1" u="none"/>
                    </a:pPr>
                    <a:r>
                      <a:rPr lang="hr-HR" sz="1000" b="0" dirty="0"/>
                      <a:t>UKUPNO:</a:t>
                    </a:r>
                    <a:r>
                      <a:rPr lang="it-IT" sz="1000" b="0" dirty="0"/>
                      <a:t>71</a:t>
                    </a:r>
                    <a:r>
                      <a:rPr lang="hr-HR" sz="1000" b="0" dirty="0"/>
                      <a:t> 746;</a:t>
                    </a:r>
                    <a:r>
                      <a:rPr lang="hr-HR" sz="1000" b="0" baseline="0" dirty="0"/>
                      <a:t> </a:t>
                    </a:r>
                    <a:r>
                      <a:rPr lang="hr-HR" sz="1400" b="1" baseline="0" dirty="0"/>
                      <a:t>6%</a:t>
                    </a:r>
                    <a:r>
                      <a:rPr lang="hr-HR" sz="1400" b="1" dirty="0"/>
                      <a:t> </a:t>
                    </a:r>
                    <a:endParaRPr lang="it-IT" sz="1400" b="1" dirty="0"/>
                  </a:p>
                </c:rich>
              </c:tx>
              <c:spPr>
                <a:solidFill>
                  <a:srgbClr val="FEE3C6"/>
                </a:solidFill>
                <a:ln>
                  <a:solidFill>
                    <a:srgbClr val="000000"/>
                  </a:solidFill>
                </a:ln>
              </c:sp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3C61-4B7E-AB9C-45CE4C386ECD}"/>
                </c:ext>
                <c:ext xmlns:c15="http://schemas.microsoft.com/office/drawing/2012/chart" uri="{CE6537A1-D6FC-4f65-9D91-7224C49458BB}"/>
              </c:extLst>
            </c:dLbl>
            <c:dLbl>
              <c:idx val="1"/>
              <c:layout>
                <c:manualLayout>
                  <c:x val="-1.1814385965882844E-2"/>
                  <c:y val="-3.3484513795571998E-2"/>
                </c:manualLayout>
              </c:layout>
              <c:tx>
                <c:rich>
                  <a:bodyPr/>
                  <a:lstStyle/>
                  <a:p>
                    <a:pPr>
                      <a:defRPr u="none"/>
                    </a:pPr>
                    <a:r>
                      <a:rPr lang="en-US" dirty="0" err="1"/>
                      <a:t>korisnici</a:t>
                    </a:r>
                    <a:r>
                      <a:rPr lang="en-US" dirty="0"/>
                      <a:t> </a:t>
                    </a:r>
                    <a:r>
                      <a:rPr lang="en-US" dirty="0" err="1"/>
                      <a:t>mirovina</a:t>
                    </a:r>
                    <a:r>
                      <a:rPr lang="en-US" dirty="0"/>
                      <a:t> </a:t>
                    </a:r>
                    <a:r>
                      <a:rPr lang="en-US" dirty="0" err="1"/>
                      <a:t>prema</a:t>
                    </a:r>
                    <a:r>
                      <a:rPr lang="en-US" dirty="0"/>
                      <a:t> </a:t>
                    </a:r>
                    <a:r>
                      <a:rPr lang="en-US" dirty="0" err="1"/>
                      <a:t>Zakona</a:t>
                    </a:r>
                    <a:r>
                      <a:rPr lang="en-US" dirty="0"/>
                      <a:t> o </a:t>
                    </a:r>
                    <a:r>
                      <a:rPr lang="en-US" dirty="0" err="1"/>
                      <a:t>pravima</a:t>
                    </a:r>
                    <a:r>
                      <a:rPr lang="en-US" dirty="0"/>
                      <a:t> </a:t>
                    </a:r>
                    <a:r>
                      <a:rPr lang="en-US" dirty="0" err="1"/>
                      <a:t>iz</a:t>
                    </a:r>
                    <a:r>
                      <a:rPr lang="en-US" dirty="0"/>
                      <a:t> </a:t>
                    </a:r>
                    <a:r>
                      <a:rPr lang="en-US" dirty="0" err="1"/>
                      <a:t>mirovinskog</a:t>
                    </a:r>
                    <a:r>
                      <a:rPr lang="en-US" dirty="0"/>
                      <a:t> </a:t>
                    </a:r>
                    <a:r>
                      <a:rPr lang="en-US" dirty="0" err="1"/>
                      <a:t>osiguranja</a:t>
                    </a:r>
                    <a:r>
                      <a:rPr lang="en-US" dirty="0"/>
                      <a:t> </a:t>
                    </a:r>
                    <a:r>
                      <a:rPr lang="en-US" dirty="0" err="1"/>
                      <a:t>djelatnih</a:t>
                    </a:r>
                    <a:r>
                      <a:rPr lang="en-US" dirty="0"/>
                      <a:t> </a:t>
                    </a:r>
                    <a:r>
                      <a:rPr lang="en-US" dirty="0" err="1"/>
                      <a:t>vojnih</a:t>
                    </a:r>
                    <a:r>
                      <a:rPr lang="en-US" dirty="0"/>
                      <a:t> </a:t>
                    </a:r>
                    <a:r>
                      <a:rPr lang="en-US" dirty="0" err="1"/>
                      <a:t>osoba</a:t>
                    </a:r>
                    <a:r>
                      <a:rPr lang="en-US" dirty="0"/>
                      <a:t>, </a:t>
                    </a:r>
                    <a:r>
                      <a:rPr lang="en-US" dirty="0" err="1"/>
                      <a:t>policijskih</a:t>
                    </a:r>
                    <a:r>
                      <a:rPr lang="en-US" dirty="0"/>
                      <a:t> </a:t>
                    </a:r>
                    <a:r>
                      <a:rPr lang="en-US" dirty="0" err="1"/>
                      <a:t>službenika</a:t>
                    </a:r>
                    <a:r>
                      <a:rPr lang="en-US" dirty="0"/>
                      <a:t> </a:t>
                    </a:r>
                    <a:r>
                      <a:rPr lang="en-US" dirty="0" err="1"/>
                      <a:t>i</a:t>
                    </a:r>
                    <a:r>
                      <a:rPr lang="en-US" dirty="0"/>
                      <a:t> </a:t>
                    </a:r>
                    <a:r>
                      <a:rPr lang="en-US" dirty="0" err="1"/>
                      <a:t>ovlaštenih</a:t>
                    </a:r>
                    <a:r>
                      <a:rPr lang="en-US" dirty="0"/>
                      <a:t> </a:t>
                    </a:r>
                    <a:r>
                      <a:rPr lang="en-US" dirty="0" err="1"/>
                      <a:t>službenih</a:t>
                    </a:r>
                    <a:r>
                      <a:rPr lang="en-US" dirty="0"/>
                      <a:t> </a:t>
                    </a:r>
                    <a:r>
                      <a:rPr lang="en-US" dirty="0" err="1"/>
                      <a:t>osoba</a:t>
                    </a:r>
                    <a:r>
                      <a:rPr lang="en-US" dirty="0"/>
                      <a:t> - </a:t>
                    </a:r>
                    <a:r>
                      <a:rPr lang="en-US" sz="1400" b="1" dirty="0"/>
                      <a:t>DVO</a:t>
                    </a:r>
                    <a:r>
                      <a:rPr lang="en-US" dirty="0"/>
                      <a:t>; 14</a:t>
                    </a:r>
                    <a:r>
                      <a:rPr lang="hr-HR" dirty="0"/>
                      <a:t> 545</a:t>
                    </a:r>
                    <a:r>
                      <a:rPr lang="hr-HR" sz="1400" b="1" dirty="0"/>
                      <a:t>;</a:t>
                    </a:r>
                    <a:r>
                      <a:rPr lang="hr-HR" sz="1400" b="1" baseline="0" dirty="0"/>
                      <a:t> 1%</a:t>
                    </a:r>
                    <a:endParaRPr lang="en-US" sz="1400" b="1" dirty="0"/>
                  </a:p>
                </c:rich>
              </c:tx>
              <c:spPr>
                <a:solidFill>
                  <a:srgbClr val="DAEDEF"/>
                </a:solidFill>
                <a:ln>
                  <a:solidFill>
                    <a:srgbClr val="000000"/>
                  </a:solidFill>
                </a:ln>
              </c:sp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3C61-4B7E-AB9C-45CE4C386ECD}"/>
                </c:ext>
                <c:ext xmlns:c15="http://schemas.microsoft.com/office/drawing/2012/chart" uri="{CE6537A1-D6FC-4f65-9D91-7224C49458BB}"/>
              </c:extLst>
            </c:dLbl>
            <c:dLbl>
              <c:idx val="2"/>
              <c:layout>
                <c:manualLayout>
                  <c:x val="0.14062746753483399"/>
                  <c:y val="0.21911434723215417"/>
                </c:manualLayout>
              </c:layout>
              <c:tx>
                <c:rich>
                  <a:bodyPr/>
                  <a:lstStyle/>
                  <a:p>
                    <a:pPr>
                      <a:defRPr u="none"/>
                    </a:pPr>
                    <a:r>
                      <a:rPr lang="vi-VN" dirty="0"/>
                      <a:t>korisnici mirovina prema Ugovoru između RH i BiH o suradnji na području prava stradalnika rata u BiH </a:t>
                    </a:r>
                    <a:r>
                      <a:rPr lang="vi-VN" sz="1200" b="1" dirty="0"/>
                      <a:t>(HVO</a:t>
                    </a:r>
                    <a:r>
                      <a:rPr lang="vi-VN" dirty="0"/>
                      <a:t>);</a:t>
                    </a:r>
                    <a:r>
                      <a:rPr lang="hr-HR" dirty="0"/>
                      <a:t>6 115 korisnika invalidske i 666 korisnika obiteljske, UKUPNO:</a:t>
                    </a:r>
                    <a:r>
                      <a:rPr lang="vi-VN" dirty="0"/>
                      <a:t> </a:t>
                    </a:r>
                    <a:r>
                      <a:rPr lang="hr-HR" dirty="0"/>
                      <a:t>6</a:t>
                    </a:r>
                    <a:r>
                      <a:rPr lang="hr-HR" baseline="0" dirty="0"/>
                      <a:t> 781</a:t>
                    </a:r>
                    <a:r>
                      <a:rPr lang="hr-HR" dirty="0"/>
                      <a:t>; </a:t>
                    </a:r>
                    <a:r>
                      <a:rPr lang="hr-HR" sz="1400" b="1" dirty="0"/>
                      <a:t>1%</a:t>
                    </a:r>
                    <a:endParaRPr lang="vi-VN" sz="1400" b="1" dirty="0"/>
                  </a:p>
                </c:rich>
              </c:tx>
              <c:spPr>
                <a:solidFill>
                  <a:srgbClr val="7DB9FB"/>
                </a:solidFill>
                <a:ln>
                  <a:solidFill>
                    <a:srgbClr val="000000"/>
                  </a:solidFill>
                </a:ln>
              </c:sp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3C61-4B7E-AB9C-45CE4C386ECD}"/>
                </c:ext>
                <c:ext xmlns:c15="http://schemas.microsoft.com/office/drawing/2012/chart" uri="{CE6537A1-D6FC-4f65-9D91-7224C49458BB}"/>
              </c:extLst>
            </c:dLbl>
            <c:dLbl>
              <c:idx val="3"/>
              <c:tx>
                <c:rich>
                  <a:bodyPr/>
                  <a:lstStyle/>
                  <a:p>
                    <a:pPr>
                      <a:defRPr u="none"/>
                    </a:pPr>
                    <a:r>
                      <a:rPr lang="en-US" dirty="0" err="1"/>
                      <a:t>ostalo</a:t>
                    </a:r>
                    <a:r>
                      <a:rPr lang="en-US" dirty="0"/>
                      <a:t>; 1</a:t>
                    </a:r>
                    <a:r>
                      <a:rPr lang="hr-HR" dirty="0"/>
                      <a:t> </a:t>
                    </a:r>
                    <a:r>
                      <a:rPr lang="en-US" dirty="0"/>
                      <a:t>13</a:t>
                    </a:r>
                    <a:r>
                      <a:rPr lang="hr-HR" dirty="0"/>
                      <a:t>9 394 </a:t>
                    </a:r>
                    <a:r>
                      <a:rPr lang="hr-HR" b="0" dirty="0"/>
                      <a:t>korisnika </a:t>
                    </a:r>
                    <a:r>
                      <a:rPr lang="hr-HR" sz="1400" b="0" dirty="0"/>
                      <a:t>; </a:t>
                    </a:r>
                    <a:r>
                      <a:rPr lang="hr-HR" sz="1400" b="1" dirty="0"/>
                      <a:t>92%</a:t>
                    </a:r>
                    <a:endParaRPr lang="en-US" sz="1400" b="1" dirty="0"/>
                  </a:p>
                </c:rich>
              </c:tx>
              <c:spPr>
                <a:noFill/>
                <a:ln>
                  <a:solidFill>
                    <a:srgbClr val="000000"/>
                  </a:solidFill>
                </a:ln>
              </c:sp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7-3C61-4B7E-AB9C-45CE4C386ECD}"/>
                </c:ext>
                <c:ext xmlns:c15="http://schemas.microsoft.com/office/drawing/2012/chart" uri="{CE6537A1-D6FC-4f65-9D91-7224C49458BB}"/>
              </c:extLst>
            </c:dLbl>
            <c:spPr>
              <a:solidFill>
                <a:srgbClr val="FEE3C6"/>
              </a:solidFill>
              <a:ln>
                <a:solidFill>
                  <a:srgbClr val="000000"/>
                </a:solidFill>
              </a:ln>
            </c:spPr>
            <c:txPr>
              <a:bodyPr/>
              <a:lstStyle/>
              <a:p>
                <a:pPr>
                  <a:defRPr u="none"/>
                </a:pPr>
                <a:endParaRPr lang="sr-Latn-RS"/>
              </a:p>
            </c:txPr>
            <c:showLegendKey val="0"/>
            <c:showVal val="1"/>
            <c:showCatName val="1"/>
            <c:showSerName val="0"/>
            <c:showPercent val="0"/>
            <c:showBubbleSize val="0"/>
            <c:showLeaderLines val="1"/>
            <c:extLst xmlns:c16r2="http://schemas.microsoft.com/office/drawing/2015/06/chart">
              <c:ext xmlns:c15="http://schemas.microsoft.com/office/drawing/2012/chart" uri="{CE6537A1-D6FC-4f65-9D91-7224C49458BB}"/>
            </c:extLst>
          </c:dLbls>
          <c:cat>
            <c:strRef>
              <c:f>List1!$A$2:$A$5</c:f>
              <c:strCache>
                <c:ptCount val="4"/>
                <c:pt idx="0">
                  <c:v>korisnici mirovina prema ZOPHBDR</c:v>
                </c:pt>
                <c:pt idx="1">
                  <c:v>korisnici mirovina prema Zakona o pravima iz mirovinskog osiguranja djelatnih vojnih osoba, policijskih službenika i ovlaštenih službenih osoba - DVO</c:v>
                </c:pt>
                <c:pt idx="2">
                  <c:v>korisnici mirovina prema Ugovoru između RH i BiH o suradnji na području prava stradalnika rata u BiH (HVO)</c:v>
                </c:pt>
                <c:pt idx="3">
                  <c:v>ostalo</c:v>
                </c:pt>
              </c:strCache>
            </c:strRef>
          </c:cat>
          <c:val>
            <c:numRef>
              <c:f>List1!$B$2:$B$5</c:f>
              <c:numCache>
                <c:formatCode>General</c:formatCode>
                <c:ptCount val="4"/>
                <c:pt idx="0">
                  <c:v>71746</c:v>
                </c:pt>
                <c:pt idx="1">
                  <c:v>14545</c:v>
                </c:pt>
                <c:pt idx="2">
                  <c:v>6781</c:v>
                </c:pt>
                <c:pt idx="3">
                  <c:v>1139394</c:v>
                </c:pt>
              </c:numCache>
            </c:numRef>
          </c:val>
          <c:extLst xmlns:c16r2="http://schemas.microsoft.com/office/drawing/2015/06/chart">
            <c:ext xmlns:c16="http://schemas.microsoft.com/office/drawing/2014/chart" uri="{C3380CC4-5D6E-409C-BE32-E72D297353CC}">
              <c16:uniqueId val="{00000008-3C61-4B7E-AB9C-45CE4C386ECD}"/>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u="sng"/>
      </a:pPr>
      <a:endParaRPr lang="sr-Latn-R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i="0" u="none" strike="noStrike" baseline="0">
                <a:solidFill>
                  <a:srgbClr val="000000"/>
                </a:solidFill>
                <a:latin typeface="Arial"/>
                <a:ea typeface="Arial"/>
                <a:cs typeface="Arial"/>
              </a:defRPr>
            </a:pPr>
            <a:r>
              <a:rPr lang="hr-HR" dirty="0"/>
              <a:t>Potencijalni korisnici prava na mirovinu prema vremenu provedenom u borbenom sektoru i dobnoj</a:t>
            </a:r>
            <a:r>
              <a:rPr lang="hr-HR" baseline="0" dirty="0"/>
              <a:t> strukturi u periodu narednih 8 do 10 godina</a:t>
            </a:r>
            <a:endParaRPr lang="hr-HR" dirty="0"/>
          </a:p>
        </c:rich>
      </c:tx>
      <c:layout>
        <c:manualLayout>
          <c:xMode val="edge"/>
          <c:yMode val="edge"/>
          <c:x val="0.10511111111111113"/>
          <c:y val="2.1426013329613306E-2"/>
        </c:manualLayout>
      </c:layout>
      <c:overlay val="0"/>
      <c:spPr>
        <a:noFill/>
        <a:ln w="25400">
          <a:noFill/>
        </a:ln>
      </c:spPr>
    </c:title>
    <c:autoTitleDeleted val="0"/>
    <c:plotArea>
      <c:layout>
        <c:manualLayout>
          <c:layoutTarget val="inner"/>
          <c:xMode val="edge"/>
          <c:yMode val="edge"/>
          <c:x val="7.4487895716946001E-2"/>
          <c:y val="0.11958146487294469"/>
          <c:w val="0.66108007448789574"/>
          <c:h val="0.71001494768310913"/>
        </c:manualLayout>
      </c:layout>
      <c:barChart>
        <c:barDir val="col"/>
        <c:grouping val="stacked"/>
        <c:varyColors val="0"/>
        <c:ser>
          <c:idx val="0"/>
          <c:order val="0"/>
          <c:tx>
            <c:v>do 6 mjeseci (75.417)</c:v>
          </c:tx>
          <c:spPr>
            <a:solidFill>
              <a:srgbClr val="9999FF"/>
            </a:solidFill>
            <a:ln w="12700">
              <a:solidFill>
                <a:srgbClr val="000000"/>
              </a:solidFill>
              <a:prstDash val="solid"/>
            </a:ln>
          </c:spPr>
          <c:invertIfNegative val="0"/>
          <c:dLbls>
            <c:spPr>
              <a:noFill/>
              <a:ln w="25400">
                <a:noFill/>
              </a:ln>
            </c:spPr>
            <c:txPr>
              <a:bodyPr/>
              <a:lstStyle/>
              <a:p>
                <a:pPr>
                  <a:defRPr sz="90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Results'!$A$5:$A$20</c:f>
              <c:strCache>
                <c:ptCount val="16"/>
                <c:pt idx="0">
                  <c:v>50      14.972</c:v>
                </c:pt>
                <c:pt idx="1">
                  <c:v>51      15.310</c:v>
                </c:pt>
                <c:pt idx="2">
                  <c:v>52      14.891</c:v>
                </c:pt>
                <c:pt idx="3">
                  <c:v>53      13.991</c:v>
                </c:pt>
                <c:pt idx="4">
                  <c:v>54      13.711</c:v>
                </c:pt>
                <c:pt idx="5">
                  <c:v>55      13.582</c:v>
                </c:pt>
                <c:pt idx="6">
                  <c:v>56      13.198</c:v>
                </c:pt>
                <c:pt idx="7">
                  <c:v>57      12.772</c:v>
                </c:pt>
                <c:pt idx="8">
                  <c:v>58      12.011</c:v>
                </c:pt>
                <c:pt idx="9">
                  <c:v>59      11.098</c:v>
                </c:pt>
                <c:pt idx="10">
                  <c:v>60      10.239</c:v>
                </c:pt>
                <c:pt idx="11">
                  <c:v>61       7.774</c:v>
                </c:pt>
                <c:pt idx="12">
                  <c:v>62       6.093</c:v>
                </c:pt>
                <c:pt idx="13">
                  <c:v>63       4.571</c:v>
                </c:pt>
                <c:pt idx="14">
                  <c:v>64       3.554</c:v>
                </c:pt>
                <c:pt idx="15">
                  <c:v>65       2.713</c:v>
                </c:pt>
              </c:strCache>
            </c:strRef>
          </c:cat>
          <c:val>
            <c:numRef>
              <c:f>'SQL Results'!$B$5:$B$20</c:f>
              <c:numCache>
                <c:formatCode>#,##0</c:formatCode>
                <c:ptCount val="16"/>
                <c:pt idx="0">
                  <c:v>5912</c:v>
                </c:pt>
                <c:pt idx="1">
                  <c:v>6353</c:v>
                </c:pt>
                <c:pt idx="2">
                  <c:v>6154</c:v>
                </c:pt>
                <c:pt idx="3">
                  <c:v>5789</c:v>
                </c:pt>
                <c:pt idx="4">
                  <c:v>5849</c:v>
                </c:pt>
                <c:pt idx="5">
                  <c:v>5946</c:v>
                </c:pt>
                <c:pt idx="6">
                  <c:v>5820</c:v>
                </c:pt>
                <c:pt idx="7">
                  <c:v>5727</c:v>
                </c:pt>
                <c:pt idx="8">
                  <c:v>5518</c:v>
                </c:pt>
                <c:pt idx="9">
                  <c:v>5171</c:v>
                </c:pt>
                <c:pt idx="10">
                  <c:v>4816</c:v>
                </c:pt>
                <c:pt idx="11">
                  <c:v>3837</c:v>
                </c:pt>
                <c:pt idx="12">
                  <c:v>2990</c:v>
                </c:pt>
                <c:pt idx="13">
                  <c:v>2265</c:v>
                </c:pt>
                <c:pt idx="14">
                  <c:v>1808</c:v>
                </c:pt>
                <c:pt idx="15">
                  <c:v>1462</c:v>
                </c:pt>
              </c:numCache>
            </c:numRef>
          </c:val>
          <c:extLst xmlns:c16r2="http://schemas.microsoft.com/office/drawing/2015/06/chart">
            <c:ext xmlns:c16="http://schemas.microsoft.com/office/drawing/2014/chart" uri="{C3380CC4-5D6E-409C-BE32-E72D297353CC}">
              <c16:uniqueId val="{00000000-8039-4E69-B334-9488D774EE6D}"/>
            </c:ext>
          </c:extLst>
        </c:ser>
        <c:ser>
          <c:idx val="1"/>
          <c:order val="1"/>
          <c:tx>
            <c:v>od 6 mj. do 1 god.(42.088)</c:v>
          </c:tx>
          <c:spPr>
            <a:solidFill>
              <a:srgbClr val="993366"/>
            </a:solidFill>
            <a:ln w="12700">
              <a:solidFill>
                <a:srgbClr val="000000"/>
              </a:solidFill>
              <a:prstDash val="solid"/>
            </a:ln>
          </c:spPr>
          <c:invertIfNegative val="0"/>
          <c:dLbls>
            <c:spPr>
              <a:noFill/>
              <a:ln w="25400">
                <a:noFill/>
              </a:ln>
            </c:spPr>
            <c:txPr>
              <a:bodyPr/>
              <a:lstStyle/>
              <a:p>
                <a:pPr>
                  <a:defRPr sz="90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Results'!$A$5:$A$20</c:f>
              <c:strCache>
                <c:ptCount val="16"/>
                <c:pt idx="0">
                  <c:v>50      14.972</c:v>
                </c:pt>
                <c:pt idx="1">
                  <c:v>51      15.310</c:v>
                </c:pt>
                <c:pt idx="2">
                  <c:v>52      14.891</c:v>
                </c:pt>
                <c:pt idx="3">
                  <c:v>53      13.991</c:v>
                </c:pt>
                <c:pt idx="4">
                  <c:v>54      13.711</c:v>
                </c:pt>
                <c:pt idx="5">
                  <c:v>55      13.582</c:v>
                </c:pt>
                <c:pt idx="6">
                  <c:v>56      13.198</c:v>
                </c:pt>
                <c:pt idx="7">
                  <c:v>57      12.772</c:v>
                </c:pt>
                <c:pt idx="8">
                  <c:v>58      12.011</c:v>
                </c:pt>
                <c:pt idx="9">
                  <c:v>59      11.098</c:v>
                </c:pt>
                <c:pt idx="10">
                  <c:v>60      10.239</c:v>
                </c:pt>
                <c:pt idx="11">
                  <c:v>61       7.774</c:v>
                </c:pt>
                <c:pt idx="12">
                  <c:v>62       6.093</c:v>
                </c:pt>
                <c:pt idx="13">
                  <c:v>63       4.571</c:v>
                </c:pt>
                <c:pt idx="14">
                  <c:v>64       3.554</c:v>
                </c:pt>
                <c:pt idx="15">
                  <c:v>65       2.713</c:v>
                </c:pt>
              </c:strCache>
            </c:strRef>
          </c:cat>
          <c:val>
            <c:numRef>
              <c:f>'SQL Results'!$C$5:$C$20</c:f>
              <c:numCache>
                <c:formatCode>#,##0</c:formatCode>
                <c:ptCount val="16"/>
                <c:pt idx="0">
                  <c:v>3619</c:v>
                </c:pt>
                <c:pt idx="1">
                  <c:v>3656</c:v>
                </c:pt>
                <c:pt idx="2">
                  <c:v>3699</c:v>
                </c:pt>
                <c:pt idx="3">
                  <c:v>3436</c:v>
                </c:pt>
                <c:pt idx="4">
                  <c:v>3413</c:v>
                </c:pt>
                <c:pt idx="5">
                  <c:v>3415</c:v>
                </c:pt>
                <c:pt idx="6">
                  <c:v>3310</c:v>
                </c:pt>
                <c:pt idx="7">
                  <c:v>3160</c:v>
                </c:pt>
                <c:pt idx="8">
                  <c:v>2980</c:v>
                </c:pt>
                <c:pt idx="9">
                  <c:v>2819</c:v>
                </c:pt>
                <c:pt idx="10">
                  <c:v>2597</c:v>
                </c:pt>
                <c:pt idx="11">
                  <c:v>1864</c:v>
                </c:pt>
                <c:pt idx="12">
                  <c:v>1519</c:v>
                </c:pt>
                <c:pt idx="13">
                  <c:v>1149</c:v>
                </c:pt>
                <c:pt idx="14">
                  <c:v>830</c:v>
                </c:pt>
                <c:pt idx="15">
                  <c:v>622</c:v>
                </c:pt>
              </c:numCache>
            </c:numRef>
          </c:val>
          <c:extLst xmlns:c16r2="http://schemas.microsoft.com/office/drawing/2015/06/chart">
            <c:ext xmlns:c16="http://schemas.microsoft.com/office/drawing/2014/chart" uri="{C3380CC4-5D6E-409C-BE32-E72D297353CC}">
              <c16:uniqueId val="{00000001-8039-4E69-B334-9488D774EE6D}"/>
            </c:ext>
          </c:extLst>
        </c:ser>
        <c:ser>
          <c:idx val="2"/>
          <c:order val="2"/>
          <c:tx>
            <c:v>od 1 god. do 1,5 god.(20.036)</c:v>
          </c:tx>
          <c:spPr>
            <a:solidFill>
              <a:srgbClr val="FFFFCC"/>
            </a:solidFill>
            <a:ln w="12700">
              <a:solidFill>
                <a:srgbClr val="000000"/>
              </a:solidFill>
              <a:prstDash val="solid"/>
            </a:ln>
          </c:spPr>
          <c:invertIfNegative val="0"/>
          <c:dLbls>
            <c:spPr>
              <a:noFill/>
              <a:ln w="25400">
                <a:noFill/>
              </a:ln>
            </c:spPr>
            <c:txPr>
              <a:bodyPr/>
              <a:lstStyle/>
              <a:p>
                <a:pPr>
                  <a:defRPr sz="80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Results'!$A$5:$A$20</c:f>
              <c:strCache>
                <c:ptCount val="16"/>
                <c:pt idx="0">
                  <c:v>50      14.972</c:v>
                </c:pt>
                <c:pt idx="1">
                  <c:v>51      15.310</c:v>
                </c:pt>
                <c:pt idx="2">
                  <c:v>52      14.891</c:v>
                </c:pt>
                <c:pt idx="3">
                  <c:v>53      13.991</c:v>
                </c:pt>
                <c:pt idx="4">
                  <c:v>54      13.711</c:v>
                </c:pt>
                <c:pt idx="5">
                  <c:v>55      13.582</c:v>
                </c:pt>
                <c:pt idx="6">
                  <c:v>56      13.198</c:v>
                </c:pt>
                <c:pt idx="7">
                  <c:v>57      12.772</c:v>
                </c:pt>
                <c:pt idx="8">
                  <c:v>58      12.011</c:v>
                </c:pt>
                <c:pt idx="9">
                  <c:v>59      11.098</c:v>
                </c:pt>
                <c:pt idx="10">
                  <c:v>60      10.239</c:v>
                </c:pt>
                <c:pt idx="11">
                  <c:v>61       7.774</c:v>
                </c:pt>
                <c:pt idx="12">
                  <c:v>62       6.093</c:v>
                </c:pt>
                <c:pt idx="13">
                  <c:v>63       4.571</c:v>
                </c:pt>
                <c:pt idx="14">
                  <c:v>64       3.554</c:v>
                </c:pt>
                <c:pt idx="15">
                  <c:v>65       2.713</c:v>
                </c:pt>
              </c:strCache>
            </c:strRef>
          </c:cat>
          <c:val>
            <c:numRef>
              <c:f>'SQL Results'!$D$5:$D$20</c:f>
              <c:numCache>
                <c:formatCode>#,##0</c:formatCode>
                <c:ptCount val="16"/>
                <c:pt idx="0">
                  <c:v>1803</c:v>
                </c:pt>
                <c:pt idx="1">
                  <c:v>1878</c:v>
                </c:pt>
                <c:pt idx="2">
                  <c:v>1826</c:v>
                </c:pt>
                <c:pt idx="3">
                  <c:v>1715</c:v>
                </c:pt>
                <c:pt idx="4">
                  <c:v>1712</c:v>
                </c:pt>
                <c:pt idx="5">
                  <c:v>1617</c:v>
                </c:pt>
                <c:pt idx="6">
                  <c:v>1598</c:v>
                </c:pt>
                <c:pt idx="7">
                  <c:v>1484</c:v>
                </c:pt>
                <c:pt idx="8">
                  <c:v>1407</c:v>
                </c:pt>
                <c:pt idx="9">
                  <c:v>1236</c:v>
                </c:pt>
                <c:pt idx="10">
                  <c:v>1157</c:v>
                </c:pt>
                <c:pt idx="11">
                  <c:v>852</c:v>
                </c:pt>
                <c:pt idx="12">
                  <c:v>672</c:v>
                </c:pt>
                <c:pt idx="13">
                  <c:v>481</c:v>
                </c:pt>
                <c:pt idx="14">
                  <c:v>347</c:v>
                </c:pt>
                <c:pt idx="15">
                  <c:v>251</c:v>
                </c:pt>
              </c:numCache>
            </c:numRef>
          </c:val>
          <c:extLst xmlns:c16r2="http://schemas.microsoft.com/office/drawing/2015/06/chart">
            <c:ext xmlns:c16="http://schemas.microsoft.com/office/drawing/2014/chart" uri="{C3380CC4-5D6E-409C-BE32-E72D297353CC}">
              <c16:uniqueId val="{00000002-8039-4E69-B334-9488D774EE6D}"/>
            </c:ext>
          </c:extLst>
        </c:ser>
        <c:ser>
          <c:idx val="3"/>
          <c:order val="3"/>
          <c:tx>
            <c:v>od 1,5 god. do 2 god.(8.976)</c:v>
          </c:tx>
          <c:spPr>
            <a:solidFill>
              <a:srgbClr val="CCFFFF"/>
            </a:solidFill>
            <a:ln w="12700">
              <a:solidFill>
                <a:srgbClr val="000000"/>
              </a:solidFill>
              <a:prstDash val="solid"/>
            </a:ln>
          </c:spPr>
          <c:invertIfNegative val="0"/>
          <c:dLbls>
            <c:spPr>
              <a:noFill/>
              <a:ln w="25400">
                <a:noFill/>
              </a:ln>
            </c:spPr>
            <c:txPr>
              <a:bodyPr/>
              <a:lstStyle/>
              <a:p>
                <a:pPr>
                  <a:defRPr sz="55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Results'!$A$5:$A$20</c:f>
              <c:strCache>
                <c:ptCount val="16"/>
                <c:pt idx="0">
                  <c:v>50      14.972</c:v>
                </c:pt>
                <c:pt idx="1">
                  <c:v>51      15.310</c:v>
                </c:pt>
                <c:pt idx="2">
                  <c:v>52      14.891</c:v>
                </c:pt>
                <c:pt idx="3">
                  <c:v>53      13.991</c:v>
                </c:pt>
                <c:pt idx="4">
                  <c:v>54      13.711</c:v>
                </c:pt>
                <c:pt idx="5">
                  <c:v>55      13.582</c:v>
                </c:pt>
                <c:pt idx="6">
                  <c:v>56      13.198</c:v>
                </c:pt>
                <c:pt idx="7">
                  <c:v>57      12.772</c:v>
                </c:pt>
                <c:pt idx="8">
                  <c:v>58      12.011</c:v>
                </c:pt>
                <c:pt idx="9">
                  <c:v>59      11.098</c:v>
                </c:pt>
                <c:pt idx="10">
                  <c:v>60      10.239</c:v>
                </c:pt>
                <c:pt idx="11">
                  <c:v>61       7.774</c:v>
                </c:pt>
                <c:pt idx="12">
                  <c:v>62       6.093</c:v>
                </c:pt>
                <c:pt idx="13">
                  <c:v>63       4.571</c:v>
                </c:pt>
                <c:pt idx="14">
                  <c:v>64       3.554</c:v>
                </c:pt>
                <c:pt idx="15">
                  <c:v>65       2.713</c:v>
                </c:pt>
              </c:strCache>
            </c:strRef>
          </c:cat>
          <c:val>
            <c:numRef>
              <c:f>'SQL Results'!$E$5:$E$20</c:f>
              <c:numCache>
                <c:formatCode>#,##0</c:formatCode>
                <c:ptCount val="16"/>
                <c:pt idx="0">
                  <c:v>883</c:v>
                </c:pt>
                <c:pt idx="1">
                  <c:v>848</c:v>
                </c:pt>
                <c:pt idx="2">
                  <c:v>817</c:v>
                </c:pt>
                <c:pt idx="3">
                  <c:v>813</c:v>
                </c:pt>
                <c:pt idx="4">
                  <c:v>737</c:v>
                </c:pt>
                <c:pt idx="5">
                  <c:v>709</c:v>
                </c:pt>
                <c:pt idx="6">
                  <c:v>682</c:v>
                </c:pt>
                <c:pt idx="7">
                  <c:v>706</c:v>
                </c:pt>
                <c:pt idx="8">
                  <c:v>665</c:v>
                </c:pt>
                <c:pt idx="9">
                  <c:v>552</c:v>
                </c:pt>
                <c:pt idx="10">
                  <c:v>483</c:v>
                </c:pt>
                <c:pt idx="11">
                  <c:v>343</c:v>
                </c:pt>
                <c:pt idx="12">
                  <c:v>259</c:v>
                </c:pt>
                <c:pt idx="13">
                  <c:v>194</c:v>
                </c:pt>
                <c:pt idx="14">
                  <c:v>167</c:v>
                </c:pt>
                <c:pt idx="15">
                  <c:v>118</c:v>
                </c:pt>
              </c:numCache>
            </c:numRef>
          </c:val>
          <c:extLst xmlns:c16r2="http://schemas.microsoft.com/office/drawing/2015/06/chart">
            <c:ext xmlns:c16="http://schemas.microsoft.com/office/drawing/2014/chart" uri="{C3380CC4-5D6E-409C-BE32-E72D297353CC}">
              <c16:uniqueId val="{00000003-8039-4E69-B334-9488D774EE6D}"/>
            </c:ext>
          </c:extLst>
        </c:ser>
        <c:ser>
          <c:idx val="4"/>
          <c:order val="4"/>
          <c:tx>
            <c:v>od 2 god. do 2,5 god.(5.606)</c:v>
          </c:tx>
          <c:spPr>
            <a:solidFill>
              <a:srgbClr val="339966"/>
            </a:solidFill>
            <a:ln w="12700">
              <a:solidFill>
                <a:srgbClr val="000000"/>
              </a:solidFill>
              <a:prstDash val="solid"/>
            </a:ln>
          </c:spPr>
          <c:invertIfNegative val="0"/>
          <c:dLbls>
            <c:spPr>
              <a:noFill/>
              <a:ln w="25400">
                <a:noFill/>
              </a:ln>
            </c:spPr>
            <c:txPr>
              <a:bodyPr/>
              <a:lstStyle/>
              <a:p>
                <a:pPr>
                  <a:defRPr sz="55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Results'!$A$5:$A$20</c:f>
              <c:strCache>
                <c:ptCount val="16"/>
                <c:pt idx="0">
                  <c:v>50      14.972</c:v>
                </c:pt>
                <c:pt idx="1">
                  <c:v>51      15.310</c:v>
                </c:pt>
                <c:pt idx="2">
                  <c:v>52      14.891</c:v>
                </c:pt>
                <c:pt idx="3">
                  <c:v>53      13.991</c:v>
                </c:pt>
                <c:pt idx="4">
                  <c:v>54      13.711</c:v>
                </c:pt>
                <c:pt idx="5">
                  <c:v>55      13.582</c:v>
                </c:pt>
                <c:pt idx="6">
                  <c:v>56      13.198</c:v>
                </c:pt>
                <c:pt idx="7">
                  <c:v>57      12.772</c:v>
                </c:pt>
                <c:pt idx="8">
                  <c:v>58      12.011</c:v>
                </c:pt>
                <c:pt idx="9">
                  <c:v>59      11.098</c:v>
                </c:pt>
                <c:pt idx="10">
                  <c:v>60      10.239</c:v>
                </c:pt>
                <c:pt idx="11">
                  <c:v>61       7.774</c:v>
                </c:pt>
                <c:pt idx="12">
                  <c:v>62       6.093</c:v>
                </c:pt>
                <c:pt idx="13">
                  <c:v>63       4.571</c:v>
                </c:pt>
                <c:pt idx="14">
                  <c:v>64       3.554</c:v>
                </c:pt>
                <c:pt idx="15">
                  <c:v>65       2.713</c:v>
                </c:pt>
              </c:strCache>
            </c:strRef>
          </c:cat>
          <c:val>
            <c:numRef>
              <c:f>'SQL Results'!$F$5:$F$20</c:f>
              <c:numCache>
                <c:formatCode>#,##0</c:formatCode>
                <c:ptCount val="16"/>
                <c:pt idx="0">
                  <c:v>547</c:v>
                </c:pt>
                <c:pt idx="1">
                  <c:v>563</c:v>
                </c:pt>
                <c:pt idx="2">
                  <c:v>540</c:v>
                </c:pt>
                <c:pt idx="3">
                  <c:v>493</c:v>
                </c:pt>
                <c:pt idx="4">
                  <c:v>433</c:v>
                </c:pt>
                <c:pt idx="5">
                  <c:v>486</c:v>
                </c:pt>
                <c:pt idx="6">
                  <c:v>444</c:v>
                </c:pt>
                <c:pt idx="7">
                  <c:v>399</c:v>
                </c:pt>
                <c:pt idx="8">
                  <c:v>355</c:v>
                </c:pt>
                <c:pt idx="9">
                  <c:v>353</c:v>
                </c:pt>
                <c:pt idx="10">
                  <c:v>300</c:v>
                </c:pt>
                <c:pt idx="11">
                  <c:v>231</c:v>
                </c:pt>
                <c:pt idx="12">
                  <c:v>161</c:v>
                </c:pt>
                <c:pt idx="13">
                  <c:v>122</c:v>
                </c:pt>
                <c:pt idx="14">
                  <c:v>113</c:v>
                </c:pt>
                <c:pt idx="15">
                  <c:v>66</c:v>
                </c:pt>
              </c:numCache>
            </c:numRef>
          </c:val>
          <c:extLst xmlns:c16r2="http://schemas.microsoft.com/office/drawing/2015/06/chart">
            <c:ext xmlns:c16="http://schemas.microsoft.com/office/drawing/2014/chart" uri="{C3380CC4-5D6E-409C-BE32-E72D297353CC}">
              <c16:uniqueId val="{00000004-8039-4E69-B334-9488D774EE6D}"/>
            </c:ext>
          </c:extLst>
        </c:ser>
        <c:ser>
          <c:idx val="5"/>
          <c:order val="5"/>
          <c:tx>
            <c:v>od 2,5 god. do 3 god.(4.208)</c:v>
          </c:tx>
          <c:spPr>
            <a:solidFill>
              <a:srgbClr val="FF8080"/>
            </a:solidFill>
            <a:ln w="12700">
              <a:solidFill>
                <a:srgbClr val="000000"/>
              </a:solidFill>
              <a:prstDash val="solid"/>
            </a:ln>
          </c:spPr>
          <c:invertIfNegative val="0"/>
          <c:dLbls>
            <c:spPr>
              <a:noFill/>
              <a:ln w="25400">
                <a:noFill/>
              </a:ln>
            </c:spPr>
            <c:txPr>
              <a:bodyPr/>
              <a:lstStyle/>
              <a:p>
                <a:pPr>
                  <a:defRPr sz="55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Results'!$A$5:$A$20</c:f>
              <c:strCache>
                <c:ptCount val="16"/>
                <c:pt idx="0">
                  <c:v>50      14.972</c:v>
                </c:pt>
                <c:pt idx="1">
                  <c:v>51      15.310</c:v>
                </c:pt>
                <c:pt idx="2">
                  <c:v>52      14.891</c:v>
                </c:pt>
                <c:pt idx="3">
                  <c:v>53      13.991</c:v>
                </c:pt>
                <c:pt idx="4">
                  <c:v>54      13.711</c:v>
                </c:pt>
                <c:pt idx="5">
                  <c:v>55      13.582</c:v>
                </c:pt>
                <c:pt idx="6">
                  <c:v>56      13.198</c:v>
                </c:pt>
                <c:pt idx="7">
                  <c:v>57      12.772</c:v>
                </c:pt>
                <c:pt idx="8">
                  <c:v>58      12.011</c:v>
                </c:pt>
                <c:pt idx="9">
                  <c:v>59      11.098</c:v>
                </c:pt>
                <c:pt idx="10">
                  <c:v>60      10.239</c:v>
                </c:pt>
                <c:pt idx="11">
                  <c:v>61       7.774</c:v>
                </c:pt>
                <c:pt idx="12">
                  <c:v>62       6.093</c:v>
                </c:pt>
                <c:pt idx="13">
                  <c:v>63       4.571</c:v>
                </c:pt>
                <c:pt idx="14">
                  <c:v>64       3.554</c:v>
                </c:pt>
                <c:pt idx="15">
                  <c:v>65       2.713</c:v>
                </c:pt>
              </c:strCache>
            </c:strRef>
          </c:cat>
          <c:val>
            <c:numRef>
              <c:f>'SQL Results'!$G$5:$G$20</c:f>
              <c:numCache>
                <c:formatCode>#,##0</c:formatCode>
                <c:ptCount val="16"/>
                <c:pt idx="0">
                  <c:v>414</c:v>
                </c:pt>
                <c:pt idx="1">
                  <c:v>382</c:v>
                </c:pt>
                <c:pt idx="2">
                  <c:v>388</c:v>
                </c:pt>
                <c:pt idx="3">
                  <c:v>385</c:v>
                </c:pt>
                <c:pt idx="4">
                  <c:v>352</c:v>
                </c:pt>
                <c:pt idx="5">
                  <c:v>312</c:v>
                </c:pt>
                <c:pt idx="6">
                  <c:v>313</c:v>
                </c:pt>
                <c:pt idx="7">
                  <c:v>325</c:v>
                </c:pt>
                <c:pt idx="8">
                  <c:v>284</c:v>
                </c:pt>
                <c:pt idx="9">
                  <c:v>262</c:v>
                </c:pt>
                <c:pt idx="10">
                  <c:v>235</c:v>
                </c:pt>
                <c:pt idx="11">
                  <c:v>171</c:v>
                </c:pt>
                <c:pt idx="12">
                  <c:v>130</c:v>
                </c:pt>
                <c:pt idx="13">
                  <c:v>107</c:v>
                </c:pt>
                <c:pt idx="14">
                  <c:v>88</c:v>
                </c:pt>
                <c:pt idx="15">
                  <c:v>60</c:v>
                </c:pt>
              </c:numCache>
            </c:numRef>
          </c:val>
          <c:extLst xmlns:c16r2="http://schemas.microsoft.com/office/drawing/2015/06/chart">
            <c:ext xmlns:c16="http://schemas.microsoft.com/office/drawing/2014/chart" uri="{C3380CC4-5D6E-409C-BE32-E72D297353CC}">
              <c16:uniqueId val="{00000005-8039-4E69-B334-9488D774EE6D}"/>
            </c:ext>
          </c:extLst>
        </c:ser>
        <c:ser>
          <c:idx val="6"/>
          <c:order val="6"/>
          <c:tx>
            <c:v>od 3 god. do 3,5 god.(3.401)</c:v>
          </c:tx>
          <c:spPr>
            <a:solidFill>
              <a:srgbClr val="0066CC"/>
            </a:solidFill>
            <a:ln w="12700">
              <a:solidFill>
                <a:srgbClr val="000000"/>
              </a:solidFill>
              <a:prstDash val="solid"/>
            </a:ln>
          </c:spPr>
          <c:invertIfNegative val="0"/>
          <c:dLbls>
            <c:spPr>
              <a:noFill/>
              <a:ln w="25400">
                <a:noFill/>
              </a:ln>
            </c:spPr>
            <c:txPr>
              <a:bodyPr/>
              <a:lstStyle/>
              <a:p>
                <a:pPr>
                  <a:defRPr sz="55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Results'!$A$5:$A$20</c:f>
              <c:strCache>
                <c:ptCount val="16"/>
                <c:pt idx="0">
                  <c:v>50      14.972</c:v>
                </c:pt>
                <c:pt idx="1">
                  <c:v>51      15.310</c:v>
                </c:pt>
                <c:pt idx="2">
                  <c:v>52      14.891</c:v>
                </c:pt>
                <c:pt idx="3">
                  <c:v>53      13.991</c:v>
                </c:pt>
                <c:pt idx="4">
                  <c:v>54      13.711</c:v>
                </c:pt>
                <c:pt idx="5">
                  <c:v>55      13.582</c:v>
                </c:pt>
                <c:pt idx="6">
                  <c:v>56      13.198</c:v>
                </c:pt>
                <c:pt idx="7">
                  <c:v>57      12.772</c:v>
                </c:pt>
                <c:pt idx="8">
                  <c:v>58      12.011</c:v>
                </c:pt>
                <c:pt idx="9">
                  <c:v>59      11.098</c:v>
                </c:pt>
                <c:pt idx="10">
                  <c:v>60      10.239</c:v>
                </c:pt>
                <c:pt idx="11">
                  <c:v>61       7.774</c:v>
                </c:pt>
                <c:pt idx="12">
                  <c:v>62       6.093</c:v>
                </c:pt>
                <c:pt idx="13">
                  <c:v>63       4.571</c:v>
                </c:pt>
                <c:pt idx="14">
                  <c:v>64       3.554</c:v>
                </c:pt>
                <c:pt idx="15">
                  <c:v>65       2.713</c:v>
                </c:pt>
              </c:strCache>
            </c:strRef>
          </c:cat>
          <c:val>
            <c:numRef>
              <c:f>'SQL Results'!$H$5:$H$20</c:f>
              <c:numCache>
                <c:formatCode>#,##0</c:formatCode>
                <c:ptCount val="16"/>
                <c:pt idx="0">
                  <c:v>334</c:v>
                </c:pt>
                <c:pt idx="1">
                  <c:v>354</c:v>
                </c:pt>
                <c:pt idx="2">
                  <c:v>310</c:v>
                </c:pt>
                <c:pt idx="3">
                  <c:v>312</c:v>
                </c:pt>
                <c:pt idx="4">
                  <c:v>290</c:v>
                </c:pt>
                <c:pt idx="5">
                  <c:v>276</c:v>
                </c:pt>
                <c:pt idx="6">
                  <c:v>254</c:v>
                </c:pt>
                <c:pt idx="7">
                  <c:v>248</c:v>
                </c:pt>
                <c:pt idx="8">
                  <c:v>193</c:v>
                </c:pt>
                <c:pt idx="9">
                  <c:v>227</c:v>
                </c:pt>
                <c:pt idx="10">
                  <c:v>169</c:v>
                </c:pt>
                <c:pt idx="11">
                  <c:v>130</c:v>
                </c:pt>
                <c:pt idx="12">
                  <c:v>117</c:v>
                </c:pt>
                <c:pt idx="13">
                  <c:v>74</c:v>
                </c:pt>
                <c:pt idx="14">
                  <c:v>64</c:v>
                </c:pt>
                <c:pt idx="15">
                  <c:v>49</c:v>
                </c:pt>
              </c:numCache>
            </c:numRef>
          </c:val>
          <c:extLst xmlns:c16r2="http://schemas.microsoft.com/office/drawing/2015/06/chart">
            <c:ext xmlns:c16="http://schemas.microsoft.com/office/drawing/2014/chart" uri="{C3380CC4-5D6E-409C-BE32-E72D297353CC}">
              <c16:uniqueId val="{00000006-8039-4E69-B334-9488D774EE6D}"/>
            </c:ext>
          </c:extLst>
        </c:ser>
        <c:ser>
          <c:idx val="7"/>
          <c:order val="7"/>
          <c:tx>
            <c:v>od 3,5 god. do 4 god.(2.800)</c:v>
          </c:tx>
          <c:spPr>
            <a:solidFill>
              <a:srgbClr val="CCCCFF"/>
            </a:solidFill>
            <a:ln w="12700">
              <a:solidFill>
                <a:srgbClr val="000000"/>
              </a:solidFill>
              <a:prstDash val="solid"/>
            </a:ln>
          </c:spPr>
          <c:invertIfNegative val="0"/>
          <c:dLbls>
            <c:spPr>
              <a:noFill/>
              <a:ln w="25400">
                <a:noFill/>
              </a:ln>
            </c:spPr>
            <c:txPr>
              <a:bodyPr/>
              <a:lstStyle/>
              <a:p>
                <a:pPr>
                  <a:defRPr sz="55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Results'!$A$5:$A$20</c:f>
              <c:strCache>
                <c:ptCount val="16"/>
                <c:pt idx="0">
                  <c:v>50      14.972</c:v>
                </c:pt>
                <c:pt idx="1">
                  <c:v>51      15.310</c:v>
                </c:pt>
                <c:pt idx="2">
                  <c:v>52      14.891</c:v>
                </c:pt>
                <c:pt idx="3">
                  <c:v>53      13.991</c:v>
                </c:pt>
                <c:pt idx="4">
                  <c:v>54      13.711</c:v>
                </c:pt>
                <c:pt idx="5">
                  <c:v>55      13.582</c:v>
                </c:pt>
                <c:pt idx="6">
                  <c:v>56      13.198</c:v>
                </c:pt>
                <c:pt idx="7">
                  <c:v>57      12.772</c:v>
                </c:pt>
                <c:pt idx="8">
                  <c:v>58      12.011</c:v>
                </c:pt>
                <c:pt idx="9">
                  <c:v>59      11.098</c:v>
                </c:pt>
                <c:pt idx="10">
                  <c:v>60      10.239</c:v>
                </c:pt>
                <c:pt idx="11">
                  <c:v>61       7.774</c:v>
                </c:pt>
                <c:pt idx="12">
                  <c:v>62       6.093</c:v>
                </c:pt>
                <c:pt idx="13">
                  <c:v>63       4.571</c:v>
                </c:pt>
                <c:pt idx="14">
                  <c:v>64       3.554</c:v>
                </c:pt>
                <c:pt idx="15">
                  <c:v>65       2.713</c:v>
                </c:pt>
              </c:strCache>
            </c:strRef>
          </c:cat>
          <c:val>
            <c:numRef>
              <c:f>'SQL Results'!$I$5:$I$20</c:f>
              <c:numCache>
                <c:formatCode>#,##0</c:formatCode>
                <c:ptCount val="16"/>
                <c:pt idx="0">
                  <c:v>291</c:v>
                </c:pt>
                <c:pt idx="1">
                  <c:v>288</c:v>
                </c:pt>
                <c:pt idx="2">
                  <c:v>249</c:v>
                </c:pt>
                <c:pt idx="3">
                  <c:v>271</c:v>
                </c:pt>
                <c:pt idx="4">
                  <c:v>224</c:v>
                </c:pt>
                <c:pt idx="5">
                  <c:v>228</c:v>
                </c:pt>
                <c:pt idx="6">
                  <c:v>191</c:v>
                </c:pt>
                <c:pt idx="7">
                  <c:v>226</c:v>
                </c:pt>
                <c:pt idx="8">
                  <c:v>181</c:v>
                </c:pt>
                <c:pt idx="9">
                  <c:v>158</c:v>
                </c:pt>
                <c:pt idx="10">
                  <c:v>146</c:v>
                </c:pt>
                <c:pt idx="11">
                  <c:v>113</c:v>
                </c:pt>
                <c:pt idx="12">
                  <c:v>82</c:v>
                </c:pt>
                <c:pt idx="13">
                  <c:v>63</c:v>
                </c:pt>
                <c:pt idx="14">
                  <c:v>54</c:v>
                </c:pt>
                <c:pt idx="15">
                  <c:v>35</c:v>
                </c:pt>
              </c:numCache>
            </c:numRef>
          </c:val>
          <c:extLst xmlns:c16r2="http://schemas.microsoft.com/office/drawing/2015/06/chart">
            <c:ext xmlns:c16="http://schemas.microsoft.com/office/drawing/2014/chart" uri="{C3380CC4-5D6E-409C-BE32-E72D297353CC}">
              <c16:uniqueId val="{00000007-8039-4E69-B334-9488D774EE6D}"/>
            </c:ext>
          </c:extLst>
        </c:ser>
        <c:ser>
          <c:idx val="8"/>
          <c:order val="8"/>
          <c:tx>
            <c:v>više od 4 god.(7.948)</c:v>
          </c:tx>
          <c:spPr>
            <a:solidFill>
              <a:srgbClr val="CCFFCC"/>
            </a:solidFill>
            <a:ln w="12700">
              <a:solidFill>
                <a:srgbClr val="000000"/>
              </a:solidFill>
              <a:prstDash val="solid"/>
            </a:ln>
          </c:spPr>
          <c:invertIfNegative val="0"/>
          <c:dLbls>
            <c:spPr>
              <a:noFill/>
              <a:ln w="25400">
                <a:noFill/>
              </a:ln>
            </c:spPr>
            <c:txPr>
              <a:bodyPr/>
              <a:lstStyle/>
              <a:p>
                <a:pPr>
                  <a:defRPr sz="550" b="0" i="0" u="none" strike="noStrike" baseline="0">
                    <a:solidFill>
                      <a:srgbClr val="000000"/>
                    </a:solidFill>
                    <a:latin typeface="Arial"/>
                    <a:ea typeface="Arial"/>
                    <a:cs typeface="Aria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'SQL Results'!$A$5:$A$20</c:f>
              <c:strCache>
                <c:ptCount val="16"/>
                <c:pt idx="0">
                  <c:v>50      14.972</c:v>
                </c:pt>
                <c:pt idx="1">
                  <c:v>51      15.310</c:v>
                </c:pt>
                <c:pt idx="2">
                  <c:v>52      14.891</c:v>
                </c:pt>
                <c:pt idx="3">
                  <c:v>53      13.991</c:v>
                </c:pt>
                <c:pt idx="4">
                  <c:v>54      13.711</c:v>
                </c:pt>
                <c:pt idx="5">
                  <c:v>55      13.582</c:v>
                </c:pt>
                <c:pt idx="6">
                  <c:v>56      13.198</c:v>
                </c:pt>
                <c:pt idx="7">
                  <c:v>57      12.772</c:v>
                </c:pt>
                <c:pt idx="8">
                  <c:v>58      12.011</c:v>
                </c:pt>
                <c:pt idx="9">
                  <c:v>59      11.098</c:v>
                </c:pt>
                <c:pt idx="10">
                  <c:v>60      10.239</c:v>
                </c:pt>
                <c:pt idx="11">
                  <c:v>61       7.774</c:v>
                </c:pt>
                <c:pt idx="12">
                  <c:v>62       6.093</c:v>
                </c:pt>
                <c:pt idx="13">
                  <c:v>63       4.571</c:v>
                </c:pt>
                <c:pt idx="14">
                  <c:v>64       3.554</c:v>
                </c:pt>
                <c:pt idx="15">
                  <c:v>65       2.713</c:v>
                </c:pt>
              </c:strCache>
            </c:strRef>
          </c:cat>
          <c:val>
            <c:numRef>
              <c:f>'SQL Results'!$J$5:$J$20</c:f>
              <c:numCache>
                <c:formatCode>#,##0</c:formatCode>
                <c:ptCount val="16"/>
                <c:pt idx="0">
                  <c:v>1169</c:v>
                </c:pt>
                <c:pt idx="1">
                  <c:v>988</c:v>
                </c:pt>
                <c:pt idx="2">
                  <c:v>908</c:v>
                </c:pt>
                <c:pt idx="3">
                  <c:v>777</c:v>
                </c:pt>
                <c:pt idx="4">
                  <c:v>701</c:v>
                </c:pt>
                <c:pt idx="5">
                  <c:v>593</c:v>
                </c:pt>
                <c:pt idx="6">
                  <c:v>586</c:v>
                </c:pt>
                <c:pt idx="7">
                  <c:v>497</c:v>
                </c:pt>
                <c:pt idx="8">
                  <c:v>428</c:v>
                </c:pt>
                <c:pt idx="9">
                  <c:v>320</c:v>
                </c:pt>
                <c:pt idx="10">
                  <c:v>336</c:v>
                </c:pt>
                <c:pt idx="11">
                  <c:v>233</c:v>
                </c:pt>
                <c:pt idx="12">
                  <c:v>163</c:v>
                </c:pt>
                <c:pt idx="13">
                  <c:v>116</c:v>
                </c:pt>
                <c:pt idx="14">
                  <c:v>83</c:v>
                </c:pt>
                <c:pt idx="15">
                  <c:v>50</c:v>
                </c:pt>
              </c:numCache>
            </c:numRef>
          </c:val>
          <c:extLst xmlns:c16r2="http://schemas.microsoft.com/office/drawing/2015/06/chart">
            <c:ext xmlns:c16="http://schemas.microsoft.com/office/drawing/2014/chart" uri="{C3380CC4-5D6E-409C-BE32-E72D297353CC}">
              <c16:uniqueId val="{00000008-8039-4E69-B334-9488D774EE6D}"/>
            </c:ext>
          </c:extLst>
        </c:ser>
        <c:dLbls>
          <c:showLegendKey val="0"/>
          <c:showVal val="0"/>
          <c:showCatName val="0"/>
          <c:showSerName val="0"/>
          <c:showPercent val="0"/>
          <c:showBubbleSize val="0"/>
        </c:dLbls>
        <c:gapWidth val="40"/>
        <c:overlap val="100"/>
        <c:axId val="332495440"/>
        <c:axId val="332485640"/>
      </c:barChart>
      <c:catAx>
        <c:axId val="332495440"/>
        <c:scaling>
          <c:orientation val="minMax"/>
        </c:scaling>
        <c:delete val="0"/>
        <c:axPos val="b"/>
        <c:title>
          <c:tx>
            <c:rich>
              <a:bodyPr/>
              <a:lstStyle/>
              <a:p>
                <a:pPr>
                  <a:defRPr sz="825" b="1" i="0" u="none" strike="noStrike" baseline="0">
                    <a:solidFill>
                      <a:srgbClr val="000000"/>
                    </a:solidFill>
                    <a:latin typeface="Arial"/>
                    <a:ea typeface="Arial"/>
                    <a:cs typeface="Arial"/>
                  </a:defRPr>
                </a:pPr>
                <a:r>
                  <a:rPr lang="hr-HR"/>
                  <a:t>Godina starosti - broj branitelja</a:t>
                </a:r>
              </a:p>
            </c:rich>
          </c:tx>
          <c:layout>
            <c:manualLayout>
              <c:xMode val="edge"/>
              <c:yMode val="edge"/>
              <c:x val="0.32402237638506737"/>
              <c:y val="0.9431988088791447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5220000" vert="horz"/>
          <a:lstStyle/>
          <a:p>
            <a:pPr>
              <a:defRPr sz="825" b="0" i="0" u="none" strike="noStrike" baseline="0">
                <a:solidFill>
                  <a:srgbClr val="000000"/>
                </a:solidFill>
                <a:latin typeface="Arial"/>
                <a:ea typeface="Arial"/>
                <a:cs typeface="Arial"/>
              </a:defRPr>
            </a:pPr>
            <a:endParaRPr lang="sr-Latn-RS"/>
          </a:p>
        </c:txPr>
        <c:crossAx val="332485640"/>
        <c:crosses val="autoZero"/>
        <c:auto val="1"/>
        <c:lblAlgn val="ctr"/>
        <c:lblOffset val="100"/>
        <c:tickLblSkip val="1"/>
        <c:tickMarkSkip val="1"/>
        <c:noMultiLvlLbl val="0"/>
      </c:catAx>
      <c:valAx>
        <c:axId val="332485640"/>
        <c:scaling>
          <c:orientation val="minMax"/>
          <c:max val="16000"/>
        </c:scaling>
        <c:delete val="0"/>
        <c:axPos val="l"/>
        <c:majorGridlines>
          <c:spPr>
            <a:ln w="3175">
              <a:solidFill>
                <a:srgbClr val="000000"/>
              </a:solidFill>
              <a:prstDash val="solid"/>
            </a:ln>
          </c:spPr>
        </c:majorGridlines>
        <c:title>
          <c:tx>
            <c:rich>
              <a:bodyPr/>
              <a:lstStyle/>
              <a:p>
                <a:pPr>
                  <a:defRPr sz="825" b="1" i="0" u="none" strike="noStrike" baseline="0">
                    <a:solidFill>
                      <a:srgbClr val="000000"/>
                    </a:solidFill>
                    <a:latin typeface="Arial"/>
                    <a:ea typeface="Arial"/>
                    <a:cs typeface="Arial"/>
                  </a:defRPr>
                </a:pPr>
                <a:r>
                  <a:rPr lang="hr-HR"/>
                  <a:t>Broj branitelja</a:t>
                </a:r>
              </a:p>
            </c:rich>
          </c:tx>
          <c:layout>
            <c:manualLayout>
              <c:xMode val="edge"/>
              <c:yMode val="edge"/>
              <c:x val="1.4897563680419862E-2"/>
              <c:y val="0.41405077964374082"/>
            </c:manualLayout>
          </c:layout>
          <c:overlay val="0"/>
          <c:spPr>
            <a:noFill/>
            <a:ln w="25400">
              <a:noFill/>
            </a:ln>
          </c:spPr>
        </c:title>
        <c:numFmt formatCode="#,##0" sourceLinked="1"/>
        <c:majorTickMark val="out"/>
        <c:minorTickMark val="none"/>
        <c:tickLblPos val="nextTo"/>
        <c:spPr>
          <a:ln w="3175">
            <a:solidFill>
              <a:srgbClr val="000000"/>
            </a:solidFill>
            <a:prstDash val="solid"/>
          </a:ln>
        </c:spPr>
        <c:txPr>
          <a:bodyPr rot="0" vert="horz"/>
          <a:lstStyle/>
          <a:p>
            <a:pPr>
              <a:defRPr sz="825" b="0" i="0" u="none" strike="noStrike" baseline="0">
                <a:solidFill>
                  <a:srgbClr val="000000"/>
                </a:solidFill>
                <a:latin typeface="Arial"/>
                <a:ea typeface="Arial"/>
                <a:cs typeface="Arial"/>
              </a:defRPr>
            </a:pPr>
            <a:endParaRPr lang="sr-Latn-RS"/>
          </a:p>
        </c:txPr>
        <c:crossAx val="332495440"/>
        <c:crosses val="autoZero"/>
        <c:crossBetween val="between"/>
        <c:majorUnit val="1000"/>
      </c:valAx>
      <c:spPr>
        <a:solidFill>
          <a:srgbClr val="C0C0C0"/>
        </a:solidFill>
        <a:ln w="12700">
          <a:solidFill>
            <a:srgbClr val="808080"/>
          </a:solidFill>
          <a:prstDash val="solid"/>
        </a:ln>
      </c:spPr>
    </c:plotArea>
    <c:legend>
      <c:legendPos val="r"/>
      <c:layout>
        <c:manualLayout>
          <c:xMode val="edge"/>
          <c:yMode val="edge"/>
          <c:x val="0.75067313457366081"/>
          <c:y val="0.14744501090965842"/>
          <c:w val="0.24301680671119619"/>
          <c:h val="0.68759344883529572"/>
        </c:manualLayout>
      </c:layout>
      <c:overlay val="0"/>
      <c:spPr>
        <a:solidFill>
          <a:srgbClr val="FFFFFF"/>
        </a:solidFill>
        <a:ln w="3175">
          <a:solidFill>
            <a:srgbClr val="000000"/>
          </a:solidFill>
          <a:prstDash val="solid"/>
        </a:ln>
      </c:spPr>
      <c:txPr>
        <a:bodyPr/>
        <a:lstStyle/>
        <a:p>
          <a:pPr>
            <a:defRPr sz="1010" b="0" i="0" u="none" strike="noStrike" baseline="0">
              <a:solidFill>
                <a:srgbClr val="000000"/>
              </a:solidFill>
              <a:latin typeface="Arial"/>
              <a:ea typeface="Arial"/>
              <a:cs typeface="Arial"/>
            </a:defRPr>
          </a:pPr>
          <a:endParaRPr lang="sr-Latn-RS"/>
        </a:p>
      </c:txPr>
    </c:legend>
    <c:plotVisOnly val="1"/>
    <c:dispBlanksAs val="gap"/>
    <c:showDLblsOverMax val="0"/>
  </c:chart>
  <c:spPr>
    <a:noFill/>
    <a:ln w="9525">
      <a:noFill/>
    </a:ln>
  </c:spPr>
  <c:txPr>
    <a:bodyPr/>
    <a:lstStyle/>
    <a:p>
      <a:pPr>
        <a:defRPr sz="1100" b="0" i="0" u="none" strike="noStrike" baseline="0">
          <a:solidFill>
            <a:srgbClr val="000000"/>
          </a:solidFill>
          <a:latin typeface="Arial"/>
          <a:ea typeface="Arial"/>
          <a:cs typeface="Arial"/>
        </a:defRPr>
      </a:pPr>
      <a:endParaRPr lang="sr-Latn-R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7163422673001"/>
          <c:y val="2.3140513771200348E-2"/>
          <c:w val="0.83645550223416909"/>
          <c:h val="0.76830388676341999"/>
        </c:manualLayout>
      </c:layout>
      <c:barChart>
        <c:barDir val="col"/>
        <c:grouping val="clustered"/>
        <c:varyColors val="0"/>
        <c:ser>
          <c:idx val="0"/>
          <c:order val="0"/>
          <c:tx>
            <c:strRef>
              <c:f>List1!$B$1</c:f>
              <c:strCache>
                <c:ptCount val="1"/>
                <c:pt idx="0">
                  <c:v>VAŽEĆI ZAKON-Godišnji rashod za mirovine  HB i članova njihovih obitelji (S uključenim efektom prestanka smanjenja mirovina većih od 5000 kn)</c:v>
                </c:pt>
              </c:strCache>
            </c:strRef>
          </c:tx>
          <c:spPr>
            <a:solidFill>
              <a:srgbClr val="FFFFFF">
                <a:lumMod val="65000"/>
              </a:srgbClr>
            </a:solidFill>
            <a:ln>
              <a:solidFill>
                <a:srgbClr val="000000"/>
              </a:solidFill>
            </a:ln>
            <a:scene3d>
              <a:camera prst="orthographicFront"/>
              <a:lightRig rig="threePt" dir="t"/>
            </a:scene3d>
            <a:sp3d>
              <a:bevelT w="190500" h="38100"/>
            </a:sp3d>
          </c:spPr>
          <c:invertIfNegative val="0"/>
          <c:dLbls>
            <c:spPr>
              <a:noFill/>
              <a:ln>
                <a:noFill/>
              </a:ln>
              <a:effectLst/>
            </c:spPr>
            <c:txPr>
              <a:bodyPr rot="-5400000" vert="horz"/>
              <a:lstStyle/>
              <a:p>
                <a:pPr>
                  <a:defRPr/>
                </a:pPr>
                <a:endParaRPr lang="sr-Latn-R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List1!$A$2:$A$10</c:f>
              <c:strCache>
                <c:ptCount val="9"/>
                <c:pt idx="0">
                  <c:v>2017.</c:v>
                </c:pt>
                <c:pt idx="1">
                  <c:v>2018.</c:v>
                </c:pt>
                <c:pt idx="2">
                  <c:v>2019.</c:v>
                </c:pt>
                <c:pt idx="3">
                  <c:v>2020.</c:v>
                </c:pt>
                <c:pt idx="4">
                  <c:v>2021.</c:v>
                </c:pt>
                <c:pt idx="5">
                  <c:v>2022.</c:v>
                </c:pt>
                <c:pt idx="6">
                  <c:v>2023.</c:v>
                </c:pt>
                <c:pt idx="7">
                  <c:v>2024.</c:v>
                </c:pt>
                <c:pt idx="8">
                  <c:v>2025.</c:v>
                </c:pt>
              </c:strCache>
            </c:strRef>
          </c:cat>
          <c:val>
            <c:numRef>
              <c:f>List1!$B$2:$B$10</c:f>
              <c:numCache>
                <c:formatCode>_(* #,##0.00_);_(* \(#,##0.00\);_(* "-"??_);_(@_)</c:formatCode>
                <c:ptCount val="9"/>
                <c:pt idx="0">
                  <c:v>5495000000</c:v>
                </c:pt>
                <c:pt idx="1">
                  <c:v>5970000000</c:v>
                </c:pt>
                <c:pt idx="2">
                  <c:v>6183000000</c:v>
                </c:pt>
                <c:pt idx="3">
                  <c:v>6404000000</c:v>
                </c:pt>
                <c:pt idx="4">
                  <c:v>6666000000</c:v>
                </c:pt>
                <c:pt idx="5">
                  <c:v>6939000000</c:v>
                </c:pt>
                <c:pt idx="6">
                  <c:v>7225000000</c:v>
                </c:pt>
                <c:pt idx="7">
                  <c:v>7523000000</c:v>
                </c:pt>
                <c:pt idx="8">
                  <c:v>7834000000</c:v>
                </c:pt>
              </c:numCache>
            </c:numRef>
          </c:val>
          <c:extLst xmlns:c16r2="http://schemas.microsoft.com/office/drawing/2015/06/chart">
            <c:ext xmlns:c16="http://schemas.microsoft.com/office/drawing/2014/chart" uri="{C3380CC4-5D6E-409C-BE32-E72D297353CC}">
              <c16:uniqueId val="{00000000-6757-4A2B-98F7-28BE4F126A58}"/>
            </c:ext>
          </c:extLst>
        </c:ser>
        <c:ser>
          <c:idx val="1"/>
          <c:order val="1"/>
          <c:tx>
            <c:strRef>
              <c:f>List1!$C$1</c:f>
              <c:strCache>
                <c:ptCount val="1"/>
                <c:pt idx="0">
                  <c:v>NOVI ZAKON- godišnji rashodi za mirovine HB i članova njihovih obitelji(S uključenim efektom prestanka smanjenja mirovina većih od 5000 kn)</c:v>
                </c:pt>
              </c:strCache>
            </c:strRef>
          </c:tx>
          <c:spPr>
            <a:solidFill>
              <a:srgbClr val="FEE3C6"/>
            </a:solidFill>
            <a:ln>
              <a:solidFill>
                <a:srgbClr val="000000"/>
              </a:solidFill>
            </a:ln>
            <a:scene3d>
              <a:camera prst="orthographicFront"/>
              <a:lightRig rig="threePt" dir="t"/>
            </a:scene3d>
            <a:sp3d>
              <a:bevelT w="190500" h="38100"/>
            </a:sp3d>
          </c:spPr>
          <c:invertIfNegative val="0"/>
          <c:dLbls>
            <c:spPr>
              <a:noFill/>
              <a:ln>
                <a:noFill/>
              </a:ln>
              <a:effectLst/>
            </c:spPr>
            <c:txPr>
              <a:bodyPr rot="-5400000" vert="horz"/>
              <a:lstStyle/>
              <a:p>
                <a:pPr>
                  <a:defRPr/>
                </a:pPr>
                <a:endParaRPr lang="sr-Latn-R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List1!$A$2:$A$10</c:f>
              <c:strCache>
                <c:ptCount val="9"/>
                <c:pt idx="0">
                  <c:v>2017.</c:v>
                </c:pt>
                <c:pt idx="1">
                  <c:v>2018.</c:v>
                </c:pt>
                <c:pt idx="2">
                  <c:v>2019.</c:v>
                </c:pt>
                <c:pt idx="3">
                  <c:v>2020.</c:v>
                </c:pt>
                <c:pt idx="4">
                  <c:v>2021.</c:v>
                </c:pt>
                <c:pt idx="5">
                  <c:v>2022.</c:v>
                </c:pt>
                <c:pt idx="6">
                  <c:v>2023.</c:v>
                </c:pt>
                <c:pt idx="7">
                  <c:v>2024.</c:v>
                </c:pt>
                <c:pt idx="8">
                  <c:v>2025.</c:v>
                </c:pt>
              </c:strCache>
            </c:strRef>
          </c:cat>
          <c:val>
            <c:numRef>
              <c:f>List1!$C$2:$C$10</c:f>
              <c:numCache>
                <c:formatCode>_(* #,##0.00_);_(* \(#,##0.00\);_(* "-"??_);_(@_)</c:formatCode>
                <c:ptCount val="9"/>
                <c:pt idx="0">
                  <c:v>0</c:v>
                </c:pt>
                <c:pt idx="1">
                  <c:v>6289000000</c:v>
                </c:pt>
                <c:pt idx="2">
                  <c:v>6609000000</c:v>
                </c:pt>
                <c:pt idx="3">
                  <c:v>6889000000</c:v>
                </c:pt>
                <c:pt idx="4">
                  <c:v>7305000000</c:v>
                </c:pt>
                <c:pt idx="5">
                  <c:v>7731000000</c:v>
                </c:pt>
                <c:pt idx="6">
                  <c:v>8160000000</c:v>
                </c:pt>
                <c:pt idx="7">
                  <c:v>8595000000</c:v>
                </c:pt>
                <c:pt idx="8">
                  <c:v>9044000000</c:v>
                </c:pt>
              </c:numCache>
            </c:numRef>
          </c:val>
          <c:extLst xmlns:c16r2="http://schemas.microsoft.com/office/drawing/2015/06/chart">
            <c:ext xmlns:c16="http://schemas.microsoft.com/office/drawing/2014/chart" uri="{C3380CC4-5D6E-409C-BE32-E72D297353CC}">
              <c16:uniqueId val="{00000001-6757-4A2B-98F7-28BE4F126A58}"/>
            </c:ext>
          </c:extLst>
        </c:ser>
        <c:dLbls>
          <c:showLegendKey val="0"/>
          <c:showVal val="1"/>
          <c:showCatName val="0"/>
          <c:showSerName val="0"/>
          <c:showPercent val="0"/>
          <c:showBubbleSize val="0"/>
        </c:dLbls>
        <c:gapWidth val="75"/>
        <c:axId val="327473008"/>
        <c:axId val="333366184"/>
      </c:barChart>
      <c:catAx>
        <c:axId val="327473008"/>
        <c:scaling>
          <c:orientation val="minMax"/>
        </c:scaling>
        <c:delete val="0"/>
        <c:axPos val="b"/>
        <c:numFmt formatCode="General" sourceLinked="0"/>
        <c:majorTickMark val="none"/>
        <c:minorTickMark val="none"/>
        <c:tickLblPos val="nextTo"/>
        <c:crossAx val="333366184"/>
        <c:crosses val="autoZero"/>
        <c:auto val="1"/>
        <c:lblAlgn val="ctr"/>
        <c:lblOffset val="100"/>
        <c:noMultiLvlLbl val="0"/>
      </c:catAx>
      <c:valAx>
        <c:axId val="333366184"/>
        <c:scaling>
          <c:orientation val="minMax"/>
        </c:scaling>
        <c:delete val="0"/>
        <c:axPos val="l"/>
        <c:title>
          <c:tx>
            <c:rich>
              <a:bodyPr rot="-5400000" vert="horz"/>
              <a:lstStyle/>
              <a:p>
                <a:pPr>
                  <a:defRPr/>
                </a:pPr>
                <a:r>
                  <a:rPr lang="hr-HR" dirty="0"/>
                  <a:t>KUNA</a:t>
                </a:r>
              </a:p>
            </c:rich>
          </c:tx>
          <c:overlay val="0"/>
        </c:title>
        <c:numFmt formatCode="_(* #,##0.00_);_(* \(#,##0.00\);_(* &quot;-&quot;??_);_(@_)" sourceLinked="1"/>
        <c:majorTickMark val="none"/>
        <c:minorTickMark val="none"/>
        <c:tickLblPos val="nextTo"/>
        <c:crossAx val="327473008"/>
        <c:crosses val="autoZero"/>
        <c:crossBetween val="between"/>
      </c:valAx>
    </c:plotArea>
    <c:legend>
      <c:legendPos val="b"/>
      <c:layout>
        <c:manualLayout>
          <c:xMode val="edge"/>
          <c:yMode val="edge"/>
          <c:x val="6.8771265703991336E-2"/>
          <c:y val="0.83948999031066274"/>
          <c:w val="0.88539981555798231"/>
          <c:h val="0.11257207921624028"/>
        </c:manualLayout>
      </c:layout>
      <c:overlay val="0"/>
      <c:txPr>
        <a:bodyPr/>
        <a:lstStyle/>
        <a:p>
          <a:pPr>
            <a:defRPr sz="1200"/>
          </a:pPr>
          <a:endParaRPr lang="sr-Latn-RS"/>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EE6FAA-B004-477F-AFAD-AEAC161BDF65}" type="doc">
      <dgm:prSet loTypeId="urn:microsoft.com/office/officeart/2008/layout/VerticalCurvedList" loCatId="list" qsTypeId="urn:microsoft.com/office/officeart/2005/8/quickstyle/simple2" qsCatId="simple" csTypeId="urn:microsoft.com/office/officeart/2005/8/colors/accent1_2" csCatId="accent1" phldr="1"/>
      <dgm:spPr/>
      <dgm:t>
        <a:bodyPr/>
        <a:lstStyle/>
        <a:p>
          <a:endParaRPr lang="hr-HR"/>
        </a:p>
      </dgm:t>
    </dgm:pt>
    <dgm:pt modelId="{8104F829-1350-41E1-9AE2-F883EFF63FE7}">
      <dgm:prSet phldrT="[Tekst]"/>
      <dgm:spPr>
        <a:solidFill>
          <a:schemeClr val="bg1"/>
        </a:solidFill>
        <a:ln>
          <a:solidFill>
            <a:schemeClr val="tx1"/>
          </a:solidFill>
        </a:ln>
      </dgm:spPr>
      <dgm:t>
        <a:bodyPr/>
        <a:lstStyle/>
        <a:p>
          <a:r>
            <a:rPr lang="hr-HR" dirty="0">
              <a:solidFill>
                <a:schemeClr val="tx1"/>
              </a:solidFill>
            </a:rPr>
            <a:t>Ukinuta </a:t>
          </a:r>
          <a:r>
            <a:rPr lang="hr-HR" dirty="0" err="1">
              <a:solidFill>
                <a:schemeClr val="tx1"/>
              </a:solidFill>
            </a:rPr>
            <a:t>opskrbnina</a:t>
          </a:r>
          <a:r>
            <a:rPr lang="hr-HR" dirty="0">
              <a:solidFill>
                <a:schemeClr val="tx1"/>
              </a:solidFill>
            </a:rPr>
            <a:t>, a pravo na besplatne udžbenike prešlo u nadležnost MZO.</a:t>
          </a:r>
        </a:p>
      </dgm:t>
    </dgm:pt>
    <dgm:pt modelId="{85A72CAC-AEAE-41D2-8FDA-3B686AD24DE7}" type="parTrans" cxnId="{916649B6-2F8B-4FC9-AD51-379F4D302B9C}">
      <dgm:prSet/>
      <dgm:spPr/>
      <dgm:t>
        <a:bodyPr/>
        <a:lstStyle/>
        <a:p>
          <a:endParaRPr lang="hr-HR">
            <a:solidFill>
              <a:schemeClr val="tx1"/>
            </a:solidFill>
          </a:endParaRPr>
        </a:p>
      </dgm:t>
    </dgm:pt>
    <dgm:pt modelId="{E9F1D3E5-D29A-4181-A846-3BC73F343494}" type="sibTrans" cxnId="{916649B6-2F8B-4FC9-AD51-379F4D302B9C}">
      <dgm:prSet/>
      <dgm:spPr/>
      <dgm:t>
        <a:bodyPr/>
        <a:lstStyle/>
        <a:p>
          <a:endParaRPr lang="hr-HR">
            <a:solidFill>
              <a:schemeClr val="tx1"/>
            </a:solidFill>
          </a:endParaRPr>
        </a:p>
      </dgm:t>
    </dgm:pt>
    <dgm:pt modelId="{DD716E1F-79B0-494F-A16E-89B047386E16}">
      <dgm:prSet/>
      <dgm:spPr>
        <a:solidFill>
          <a:schemeClr val="bg1"/>
        </a:solidFill>
        <a:ln>
          <a:solidFill>
            <a:schemeClr val="tx1"/>
          </a:solidFill>
        </a:ln>
      </dgm:spPr>
      <dgm:t>
        <a:bodyPr/>
        <a:lstStyle/>
        <a:p>
          <a:r>
            <a:rPr lang="hr-HR" dirty="0">
              <a:solidFill>
                <a:schemeClr val="tx1"/>
              </a:solidFill>
            </a:rPr>
            <a:t>Z</a:t>
          </a:r>
          <a:r>
            <a:rPr lang="nn-NO" dirty="0">
              <a:solidFill>
                <a:schemeClr val="tx1"/>
              </a:solidFill>
            </a:rPr>
            <a:t>atvoren rok za ostvarivanje statusa HB i statusa HRVI iz Domovinskog rata</a:t>
          </a:r>
          <a:r>
            <a:rPr lang="hr-HR" dirty="0">
              <a:solidFill>
                <a:schemeClr val="tx1"/>
              </a:solidFill>
            </a:rPr>
            <a:t>.</a:t>
          </a:r>
        </a:p>
      </dgm:t>
    </dgm:pt>
    <dgm:pt modelId="{F92DE107-3FA3-4B80-ABCC-D8FDFB254EFC}" type="parTrans" cxnId="{0D92D10E-4E44-40C4-8D4C-93D1CA4BC6A7}">
      <dgm:prSet/>
      <dgm:spPr/>
      <dgm:t>
        <a:bodyPr/>
        <a:lstStyle/>
        <a:p>
          <a:endParaRPr lang="hr-HR">
            <a:solidFill>
              <a:schemeClr val="tx1"/>
            </a:solidFill>
          </a:endParaRPr>
        </a:p>
      </dgm:t>
    </dgm:pt>
    <dgm:pt modelId="{6E7B5D7E-80DC-4C28-BD08-62246C46BB64}" type="sibTrans" cxnId="{0D92D10E-4E44-40C4-8D4C-93D1CA4BC6A7}">
      <dgm:prSet/>
      <dgm:spPr/>
      <dgm:t>
        <a:bodyPr/>
        <a:lstStyle/>
        <a:p>
          <a:endParaRPr lang="hr-HR">
            <a:solidFill>
              <a:schemeClr val="tx1"/>
            </a:solidFill>
          </a:endParaRPr>
        </a:p>
      </dgm:t>
    </dgm:pt>
    <dgm:pt modelId="{BB41CFF5-C503-4F75-B616-01ED3EFA3412}">
      <dgm:prSet/>
      <dgm:spPr>
        <a:solidFill>
          <a:schemeClr val="bg1"/>
        </a:solidFill>
        <a:ln>
          <a:solidFill>
            <a:schemeClr val="tx1"/>
          </a:solidFill>
        </a:ln>
      </dgm:spPr>
      <dgm:t>
        <a:bodyPr/>
        <a:lstStyle/>
        <a:p>
          <a:r>
            <a:rPr lang="hr-HR" dirty="0">
              <a:solidFill>
                <a:schemeClr val="tx1"/>
              </a:solidFill>
            </a:rPr>
            <a:t>Nedovoljna zdravstvena skrb za HB.</a:t>
          </a:r>
        </a:p>
      </dgm:t>
    </dgm:pt>
    <dgm:pt modelId="{0CBD9433-617F-49AD-9B24-2EC248F25C9F}" type="parTrans" cxnId="{0E9AC303-6709-45B3-8E75-2A4C18E9FD0A}">
      <dgm:prSet/>
      <dgm:spPr/>
      <dgm:t>
        <a:bodyPr/>
        <a:lstStyle/>
        <a:p>
          <a:endParaRPr lang="hr-HR">
            <a:solidFill>
              <a:schemeClr val="tx1"/>
            </a:solidFill>
          </a:endParaRPr>
        </a:p>
      </dgm:t>
    </dgm:pt>
    <dgm:pt modelId="{FAFAFFB2-D1F8-4933-A528-5455F491A66F}" type="sibTrans" cxnId="{0E9AC303-6709-45B3-8E75-2A4C18E9FD0A}">
      <dgm:prSet/>
      <dgm:spPr/>
      <dgm:t>
        <a:bodyPr/>
        <a:lstStyle/>
        <a:p>
          <a:endParaRPr lang="hr-HR">
            <a:solidFill>
              <a:schemeClr val="tx1"/>
            </a:solidFill>
          </a:endParaRPr>
        </a:p>
      </dgm:t>
    </dgm:pt>
    <dgm:pt modelId="{3066CD31-532A-4282-8091-24632029380D}">
      <dgm:prSet/>
      <dgm:spPr>
        <a:solidFill>
          <a:schemeClr val="bg1"/>
        </a:solidFill>
        <a:ln>
          <a:solidFill>
            <a:schemeClr val="tx1"/>
          </a:solidFill>
        </a:ln>
      </dgm:spPr>
      <dgm:t>
        <a:bodyPr/>
        <a:lstStyle/>
        <a:p>
          <a:r>
            <a:rPr lang="hr-HR" dirty="0">
              <a:solidFill>
                <a:schemeClr val="tx1"/>
              </a:solidFill>
            </a:rPr>
            <a:t>Nezaposlenost.</a:t>
          </a:r>
        </a:p>
      </dgm:t>
    </dgm:pt>
    <dgm:pt modelId="{1F673B2A-5BE9-4F2B-AAF1-A316A7C0E916}" type="parTrans" cxnId="{76533666-1350-4EC5-8199-F99A747D04EA}">
      <dgm:prSet/>
      <dgm:spPr/>
      <dgm:t>
        <a:bodyPr/>
        <a:lstStyle/>
        <a:p>
          <a:endParaRPr lang="hr-HR">
            <a:solidFill>
              <a:schemeClr val="tx1"/>
            </a:solidFill>
          </a:endParaRPr>
        </a:p>
      </dgm:t>
    </dgm:pt>
    <dgm:pt modelId="{4CFE991D-5FDB-49C1-B561-B729D440FBD2}" type="sibTrans" cxnId="{76533666-1350-4EC5-8199-F99A747D04EA}">
      <dgm:prSet/>
      <dgm:spPr/>
      <dgm:t>
        <a:bodyPr/>
        <a:lstStyle/>
        <a:p>
          <a:endParaRPr lang="hr-HR">
            <a:solidFill>
              <a:schemeClr val="tx1"/>
            </a:solidFill>
          </a:endParaRPr>
        </a:p>
      </dgm:t>
    </dgm:pt>
    <dgm:pt modelId="{4BE82C7F-F443-4065-B552-367A328176DB}">
      <dgm:prSet/>
      <dgm:spPr>
        <a:solidFill>
          <a:schemeClr val="bg1"/>
        </a:solidFill>
        <a:ln>
          <a:solidFill>
            <a:schemeClr val="tx1"/>
          </a:solidFill>
        </a:ln>
      </dgm:spPr>
      <dgm:t>
        <a:bodyPr/>
        <a:lstStyle/>
        <a:p>
          <a:r>
            <a:rPr lang="hr-HR" dirty="0">
              <a:solidFill>
                <a:schemeClr val="tx1"/>
              </a:solidFill>
            </a:rPr>
            <a:t>Dugotrajnost stambenog zbrinjavanja.</a:t>
          </a:r>
        </a:p>
      </dgm:t>
    </dgm:pt>
    <dgm:pt modelId="{8D8898FB-6C3F-45FF-81D1-39884CF8A7F1}" type="parTrans" cxnId="{1201188B-8F81-4EC3-8B58-AFF3C4431737}">
      <dgm:prSet/>
      <dgm:spPr/>
      <dgm:t>
        <a:bodyPr/>
        <a:lstStyle/>
        <a:p>
          <a:endParaRPr lang="hr-HR">
            <a:solidFill>
              <a:schemeClr val="tx1"/>
            </a:solidFill>
          </a:endParaRPr>
        </a:p>
      </dgm:t>
    </dgm:pt>
    <dgm:pt modelId="{4AACCA58-8647-4503-A819-59901FFDBD14}" type="sibTrans" cxnId="{1201188B-8F81-4EC3-8B58-AFF3C4431737}">
      <dgm:prSet/>
      <dgm:spPr/>
      <dgm:t>
        <a:bodyPr/>
        <a:lstStyle/>
        <a:p>
          <a:endParaRPr lang="hr-HR">
            <a:solidFill>
              <a:schemeClr val="tx1"/>
            </a:solidFill>
          </a:endParaRPr>
        </a:p>
      </dgm:t>
    </dgm:pt>
    <dgm:pt modelId="{1B385926-DECC-4A80-8F2A-F8B8B9084045}">
      <dgm:prSet/>
      <dgm:spPr>
        <a:solidFill>
          <a:schemeClr val="bg1"/>
        </a:solidFill>
        <a:ln>
          <a:solidFill>
            <a:schemeClr val="tx1"/>
          </a:solidFill>
        </a:ln>
      </dgm:spPr>
      <dgm:t>
        <a:bodyPr/>
        <a:lstStyle/>
        <a:p>
          <a:r>
            <a:rPr lang="hr-HR" dirty="0">
              <a:solidFill>
                <a:schemeClr val="tx1"/>
              </a:solidFill>
            </a:rPr>
            <a:t>Nepovoljni uvjeti za odlazak u mirovinu (osobito  za HB koji nemaju status HRVI iz Domovinskog rata).</a:t>
          </a:r>
        </a:p>
      </dgm:t>
    </dgm:pt>
    <dgm:pt modelId="{755FFEED-530B-4D27-973F-2E92F7C445C2}" type="parTrans" cxnId="{D67A0FCB-270C-4A18-9F50-9D61A297C99D}">
      <dgm:prSet/>
      <dgm:spPr/>
      <dgm:t>
        <a:bodyPr/>
        <a:lstStyle/>
        <a:p>
          <a:endParaRPr lang="hr-HR">
            <a:solidFill>
              <a:schemeClr val="tx1"/>
            </a:solidFill>
          </a:endParaRPr>
        </a:p>
      </dgm:t>
    </dgm:pt>
    <dgm:pt modelId="{8A9806A8-A055-4C4A-BBAA-C3EC22DC7A3D}" type="sibTrans" cxnId="{D67A0FCB-270C-4A18-9F50-9D61A297C99D}">
      <dgm:prSet/>
      <dgm:spPr/>
      <dgm:t>
        <a:bodyPr/>
        <a:lstStyle/>
        <a:p>
          <a:endParaRPr lang="hr-HR">
            <a:solidFill>
              <a:schemeClr val="tx1"/>
            </a:solidFill>
          </a:endParaRPr>
        </a:p>
      </dgm:t>
    </dgm:pt>
    <dgm:pt modelId="{F905D474-752F-4D47-8DF1-E1316CF0134C}">
      <dgm:prSet/>
      <dgm:spPr>
        <a:solidFill>
          <a:schemeClr val="bg1"/>
        </a:solidFill>
        <a:ln>
          <a:solidFill>
            <a:schemeClr val="tx1"/>
          </a:solidFill>
        </a:ln>
      </dgm:spPr>
      <dgm:t>
        <a:bodyPr/>
        <a:lstStyle/>
        <a:p>
          <a:r>
            <a:rPr lang="hr-HR" dirty="0">
              <a:solidFill>
                <a:schemeClr val="tx1"/>
              </a:solidFill>
            </a:rPr>
            <a:t>Zakonom o jedinstvenom tijelu vještačenja ukinuta su liječnička povjerenstva MHB (posljedica je dugotrajnost postupka).</a:t>
          </a:r>
        </a:p>
      </dgm:t>
    </dgm:pt>
    <dgm:pt modelId="{514D9615-C1ED-449E-9067-6E68CEE819D9}" type="parTrans" cxnId="{62C3FB48-BB7D-415E-B285-5524905E90AE}">
      <dgm:prSet/>
      <dgm:spPr/>
      <dgm:t>
        <a:bodyPr/>
        <a:lstStyle/>
        <a:p>
          <a:endParaRPr lang="hr-HR">
            <a:solidFill>
              <a:schemeClr val="tx1"/>
            </a:solidFill>
          </a:endParaRPr>
        </a:p>
      </dgm:t>
    </dgm:pt>
    <dgm:pt modelId="{EFC7C65A-9D0A-4B83-A9B0-5323C751DFF1}" type="sibTrans" cxnId="{62C3FB48-BB7D-415E-B285-5524905E90AE}">
      <dgm:prSet/>
      <dgm:spPr/>
      <dgm:t>
        <a:bodyPr/>
        <a:lstStyle/>
        <a:p>
          <a:endParaRPr lang="hr-HR">
            <a:solidFill>
              <a:schemeClr val="tx1"/>
            </a:solidFill>
          </a:endParaRPr>
        </a:p>
      </dgm:t>
    </dgm:pt>
    <dgm:pt modelId="{C4ACCAF8-7425-42F9-87A2-35D2375EF74D}">
      <dgm:prSet/>
      <dgm:spPr/>
      <dgm:t>
        <a:bodyPr/>
        <a:lstStyle/>
        <a:p>
          <a:endParaRPr lang="hr-HR" dirty="0">
            <a:solidFill>
              <a:schemeClr val="tx1"/>
            </a:solidFill>
          </a:endParaRPr>
        </a:p>
      </dgm:t>
    </dgm:pt>
    <dgm:pt modelId="{61717E03-B6ED-4AD0-BA64-2D38178240BF}" type="parTrans" cxnId="{1F8E3CD4-4E6E-494C-84A6-DDD2E437A3FC}">
      <dgm:prSet/>
      <dgm:spPr/>
      <dgm:t>
        <a:bodyPr/>
        <a:lstStyle/>
        <a:p>
          <a:endParaRPr lang="hr-HR"/>
        </a:p>
      </dgm:t>
    </dgm:pt>
    <dgm:pt modelId="{001EC1D6-4C63-4740-83E4-924B29275223}" type="sibTrans" cxnId="{1F8E3CD4-4E6E-494C-84A6-DDD2E437A3FC}">
      <dgm:prSet/>
      <dgm:spPr/>
      <dgm:t>
        <a:bodyPr/>
        <a:lstStyle/>
        <a:p>
          <a:endParaRPr lang="hr-HR"/>
        </a:p>
      </dgm:t>
    </dgm:pt>
    <dgm:pt modelId="{CEAEAE8A-C0D8-4C75-B3C8-564066056568}" type="pres">
      <dgm:prSet presAssocID="{BAEE6FAA-B004-477F-AFAD-AEAC161BDF65}" presName="Name0" presStyleCnt="0">
        <dgm:presLayoutVars>
          <dgm:chMax val="7"/>
          <dgm:chPref val="7"/>
          <dgm:dir/>
        </dgm:presLayoutVars>
      </dgm:prSet>
      <dgm:spPr/>
      <dgm:t>
        <a:bodyPr/>
        <a:lstStyle/>
        <a:p>
          <a:endParaRPr lang="hr-HR"/>
        </a:p>
      </dgm:t>
    </dgm:pt>
    <dgm:pt modelId="{6C68785C-C621-4AA1-A476-BA227498274F}" type="pres">
      <dgm:prSet presAssocID="{BAEE6FAA-B004-477F-AFAD-AEAC161BDF65}" presName="Name1" presStyleCnt="0"/>
      <dgm:spPr/>
    </dgm:pt>
    <dgm:pt modelId="{588BE066-EF8D-410F-9267-34C23054E7F0}" type="pres">
      <dgm:prSet presAssocID="{BAEE6FAA-B004-477F-AFAD-AEAC161BDF65}" presName="cycle" presStyleCnt="0"/>
      <dgm:spPr/>
    </dgm:pt>
    <dgm:pt modelId="{3F20B6B8-8705-4938-AA03-D7E381A2084A}" type="pres">
      <dgm:prSet presAssocID="{BAEE6FAA-B004-477F-AFAD-AEAC161BDF65}" presName="srcNode" presStyleLbl="node1" presStyleIdx="0" presStyleCnt="7"/>
      <dgm:spPr/>
    </dgm:pt>
    <dgm:pt modelId="{EE2AE72D-5C68-4E2C-A1E5-CE06AD76A80A}" type="pres">
      <dgm:prSet presAssocID="{BAEE6FAA-B004-477F-AFAD-AEAC161BDF65}" presName="conn" presStyleLbl="parChTrans1D2" presStyleIdx="0" presStyleCnt="1"/>
      <dgm:spPr/>
      <dgm:t>
        <a:bodyPr/>
        <a:lstStyle/>
        <a:p>
          <a:endParaRPr lang="hr-HR"/>
        </a:p>
      </dgm:t>
    </dgm:pt>
    <dgm:pt modelId="{29DC3E21-F1AE-40F9-8031-25FDB4E09622}" type="pres">
      <dgm:prSet presAssocID="{BAEE6FAA-B004-477F-AFAD-AEAC161BDF65}" presName="extraNode" presStyleLbl="node1" presStyleIdx="0" presStyleCnt="7"/>
      <dgm:spPr/>
    </dgm:pt>
    <dgm:pt modelId="{AA3B9288-8C8A-4009-B90E-C0A72EB0E43A}" type="pres">
      <dgm:prSet presAssocID="{BAEE6FAA-B004-477F-AFAD-AEAC161BDF65}" presName="dstNode" presStyleLbl="node1" presStyleIdx="0" presStyleCnt="7"/>
      <dgm:spPr/>
    </dgm:pt>
    <dgm:pt modelId="{B3DC195B-026E-4E99-A735-ABB2F3C41002}" type="pres">
      <dgm:prSet presAssocID="{DD716E1F-79B0-494F-A16E-89B047386E16}" presName="text_1" presStyleLbl="node1" presStyleIdx="0" presStyleCnt="7">
        <dgm:presLayoutVars>
          <dgm:bulletEnabled val="1"/>
        </dgm:presLayoutVars>
      </dgm:prSet>
      <dgm:spPr/>
      <dgm:t>
        <a:bodyPr/>
        <a:lstStyle/>
        <a:p>
          <a:endParaRPr lang="hr-HR"/>
        </a:p>
      </dgm:t>
    </dgm:pt>
    <dgm:pt modelId="{7F6DEDF2-F3C2-40AF-A9BA-CB7DAA53695A}" type="pres">
      <dgm:prSet presAssocID="{DD716E1F-79B0-494F-A16E-89B047386E16}" presName="accent_1" presStyleCnt="0"/>
      <dgm:spPr/>
    </dgm:pt>
    <dgm:pt modelId="{935BBB1E-C364-43BC-915F-60B5B65C114C}" type="pres">
      <dgm:prSet presAssocID="{DD716E1F-79B0-494F-A16E-89B047386E16}" presName="accentRepeatNode" presStyleLbl="solidFgAcc1" presStyleIdx="0" presStyleCnt="7"/>
      <dgm:spPr>
        <a:ln>
          <a:solidFill>
            <a:schemeClr val="tx1"/>
          </a:solidFill>
        </a:ln>
        <a:effectLst>
          <a:outerShdw blurRad="50800" dist="38100" dir="13500000" algn="br" rotWithShape="0">
            <a:prstClr val="black">
              <a:alpha val="40000"/>
            </a:prstClr>
          </a:outerShdw>
        </a:effectLst>
      </dgm:spPr>
    </dgm:pt>
    <dgm:pt modelId="{6B55B238-61EE-40B9-83D7-43DB2A3679C5}" type="pres">
      <dgm:prSet presAssocID="{BB41CFF5-C503-4F75-B616-01ED3EFA3412}" presName="text_2" presStyleLbl="node1" presStyleIdx="1" presStyleCnt="7">
        <dgm:presLayoutVars>
          <dgm:bulletEnabled val="1"/>
        </dgm:presLayoutVars>
      </dgm:prSet>
      <dgm:spPr/>
      <dgm:t>
        <a:bodyPr/>
        <a:lstStyle/>
        <a:p>
          <a:endParaRPr lang="hr-HR"/>
        </a:p>
      </dgm:t>
    </dgm:pt>
    <dgm:pt modelId="{2BFC46F4-085E-4167-A570-6E1F4BEDA9F2}" type="pres">
      <dgm:prSet presAssocID="{BB41CFF5-C503-4F75-B616-01ED3EFA3412}" presName="accent_2" presStyleCnt="0"/>
      <dgm:spPr/>
    </dgm:pt>
    <dgm:pt modelId="{5C0AB2CC-9ABC-46C2-A928-9343A8B15D07}" type="pres">
      <dgm:prSet presAssocID="{BB41CFF5-C503-4F75-B616-01ED3EFA3412}" presName="accentRepeatNode" presStyleLbl="solidFgAcc1" presStyleIdx="1" presStyleCnt="7"/>
      <dgm:spPr>
        <a:ln>
          <a:solidFill>
            <a:schemeClr val="tx1"/>
          </a:solidFill>
        </a:ln>
        <a:effectLst>
          <a:outerShdw blurRad="50800" dist="38100" dir="13500000" algn="br" rotWithShape="0">
            <a:prstClr val="black">
              <a:alpha val="40000"/>
            </a:prstClr>
          </a:outerShdw>
        </a:effectLst>
      </dgm:spPr>
    </dgm:pt>
    <dgm:pt modelId="{78B3F75B-CB7F-4669-AA5C-6EA851A093BC}" type="pres">
      <dgm:prSet presAssocID="{F905D474-752F-4D47-8DF1-E1316CF0134C}" presName="text_3" presStyleLbl="node1" presStyleIdx="2" presStyleCnt="7">
        <dgm:presLayoutVars>
          <dgm:bulletEnabled val="1"/>
        </dgm:presLayoutVars>
      </dgm:prSet>
      <dgm:spPr/>
      <dgm:t>
        <a:bodyPr/>
        <a:lstStyle/>
        <a:p>
          <a:endParaRPr lang="hr-HR"/>
        </a:p>
      </dgm:t>
    </dgm:pt>
    <dgm:pt modelId="{2B9A8FFC-B8CB-4A94-BD72-A5A10F36A5FE}" type="pres">
      <dgm:prSet presAssocID="{F905D474-752F-4D47-8DF1-E1316CF0134C}" presName="accent_3" presStyleCnt="0"/>
      <dgm:spPr/>
    </dgm:pt>
    <dgm:pt modelId="{7516CE98-3990-43E8-9AA7-78EE630B9D5D}" type="pres">
      <dgm:prSet presAssocID="{F905D474-752F-4D47-8DF1-E1316CF0134C}" presName="accentRepeatNode" presStyleLbl="solidFgAcc1" presStyleIdx="2" presStyleCnt="7"/>
      <dgm:spPr>
        <a:ln>
          <a:solidFill>
            <a:schemeClr val="tx1"/>
          </a:solidFill>
        </a:ln>
        <a:effectLst>
          <a:outerShdw blurRad="50800" dist="38100" dir="13500000" algn="br" rotWithShape="0">
            <a:prstClr val="black">
              <a:alpha val="40000"/>
            </a:prstClr>
          </a:outerShdw>
        </a:effectLst>
      </dgm:spPr>
    </dgm:pt>
    <dgm:pt modelId="{96C03E3C-FAD9-4E01-B2F7-0E60B587879C}" type="pres">
      <dgm:prSet presAssocID="{3066CD31-532A-4282-8091-24632029380D}" presName="text_4" presStyleLbl="node1" presStyleIdx="3" presStyleCnt="7">
        <dgm:presLayoutVars>
          <dgm:bulletEnabled val="1"/>
        </dgm:presLayoutVars>
      </dgm:prSet>
      <dgm:spPr/>
      <dgm:t>
        <a:bodyPr/>
        <a:lstStyle/>
        <a:p>
          <a:endParaRPr lang="hr-HR"/>
        </a:p>
      </dgm:t>
    </dgm:pt>
    <dgm:pt modelId="{A517E6F1-08BD-4FE8-8C3A-E3B6084EC2CD}" type="pres">
      <dgm:prSet presAssocID="{3066CD31-532A-4282-8091-24632029380D}" presName="accent_4" presStyleCnt="0"/>
      <dgm:spPr/>
    </dgm:pt>
    <dgm:pt modelId="{8F15F2A1-3E14-469A-A97C-00FE09A86A97}" type="pres">
      <dgm:prSet presAssocID="{3066CD31-532A-4282-8091-24632029380D}" presName="accentRepeatNode" presStyleLbl="solidFgAcc1" presStyleIdx="3" presStyleCnt="7"/>
      <dgm:spPr>
        <a:ln>
          <a:solidFill>
            <a:schemeClr val="tx1"/>
          </a:solidFill>
        </a:ln>
        <a:effectLst>
          <a:outerShdw blurRad="50800" dist="38100" dir="13500000" algn="br" rotWithShape="0">
            <a:prstClr val="black">
              <a:alpha val="40000"/>
            </a:prstClr>
          </a:outerShdw>
        </a:effectLst>
      </dgm:spPr>
    </dgm:pt>
    <dgm:pt modelId="{B90C77B9-F2A4-4309-ABF4-97C7CCE7EFBE}" type="pres">
      <dgm:prSet presAssocID="{8104F829-1350-41E1-9AE2-F883EFF63FE7}" presName="text_5" presStyleLbl="node1" presStyleIdx="4" presStyleCnt="7">
        <dgm:presLayoutVars>
          <dgm:bulletEnabled val="1"/>
        </dgm:presLayoutVars>
      </dgm:prSet>
      <dgm:spPr/>
      <dgm:t>
        <a:bodyPr/>
        <a:lstStyle/>
        <a:p>
          <a:endParaRPr lang="hr-HR"/>
        </a:p>
      </dgm:t>
    </dgm:pt>
    <dgm:pt modelId="{6D4621BC-BA1D-4F40-82AC-BE14CD3D9DB0}" type="pres">
      <dgm:prSet presAssocID="{8104F829-1350-41E1-9AE2-F883EFF63FE7}" presName="accent_5" presStyleCnt="0"/>
      <dgm:spPr/>
    </dgm:pt>
    <dgm:pt modelId="{281DCC6B-1012-462C-A2F9-D5365EB7B51E}" type="pres">
      <dgm:prSet presAssocID="{8104F829-1350-41E1-9AE2-F883EFF63FE7}" presName="accentRepeatNode" presStyleLbl="solidFgAcc1" presStyleIdx="4" presStyleCnt="7"/>
      <dgm:spPr>
        <a:ln>
          <a:solidFill>
            <a:schemeClr val="tx1"/>
          </a:solidFill>
        </a:ln>
        <a:effectLst>
          <a:outerShdw blurRad="50800" dist="38100" dir="13500000" algn="br" rotWithShape="0">
            <a:prstClr val="black">
              <a:alpha val="40000"/>
            </a:prstClr>
          </a:outerShdw>
        </a:effectLst>
      </dgm:spPr>
    </dgm:pt>
    <dgm:pt modelId="{1A621A00-1C89-4CDA-A948-EEE10AE10FD0}" type="pres">
      <dgm:prSet presAssocID="{4BE82C7F-F443-4065-B552-367A328176DB}" presName="text_6" presStyleLbl="node1" presStyleIdx="5" presStyleCnt="7">
        <dgm:presLayoutVars>
          <dgm:bulletEnabled val="1"/>
        </dgm:presLayoutVars>
      </dgm:prSet>
      <dgm:spPr/>
      <dgm:t>
        <a:bodyPr/>
        <a:lstStyle/>
        <a:p>
          <a:endParaRPr lang="hr-HR"/>
        </a:p>
      </dgm:t>
    </dgm:pt>
    <dgm:pt modelId="{621F3274-6057-453B-9280-10AD86992E4A}" type="pres">
      <dgm:prSet presAssocID="{4BE82C7F-F443-4065-B552-367A328176DB}" presName="accent_6" presStyleCnt="0"/>
      <dgm:spPr/>
    </dgm:pt>
    <dgm:pt modelId="{46F3402A-BC7A-4458-80F3-2285AACF4695}" type="pres">
      <dgm:prSet presAssocID="{4BE82C7F-F443-4065-B552-367A328176DB}" presName="accentRepeatNode" presStyleLbl="solidFgAcc1" presStyleIdx="5" presStyleCnt="7"/>
      <dgm:spPr>
        <a:ln>
          <a:solidFill>
            <a:schemeClr val="tx1"/>
          </a:solidFill>
        </a:ln>
        <a:effectLst>
          <a:outerShdw blurRad="50800" dist="38100" dir="13500000" algn="br" rotWithShape="0">
            <a:prstClr val="black">
              <a:alpha val="40000"/>
            </a:prstClr>
          </a:outerShdw>
        </a:effectLst>
      </dgm:spPr>
    </dgm:pt>
    <dgm:pt modelId="{CC23AFD2-08A1-4ED9-BDAF-B2771209621B}" type="pres">
      <dgm:prSet presAssocID="{1B385926-DECC-4A80-8F2A-F8B8B9084045}" presName="text_7" presStyleLbl="node1" presStyleIdx="6" presStyleCnt="7">
        <dgm:presLayoutVars>
          <dgm:bulletEnabled val="1"/>
        </dgm:presLayoutVars>
      </dgm:prSet>
      <dgm:spPr/>
      <dgm:t>
        <a:bodyPr/>
        <a:lstStyle/>
        <a:p>
          <a:endParaRPr lang="hr-HR"/>
        </a:p>
      </dgm:t>
    </dgm:pt>
    <dgm:pt modelId="{611E307C-93FD-4A94-A5FB-6A402BDB6143}" type="pres">
      <dgm:prSet presAssocID="{1B385926-DECC-4A80-8F2A-F8B8B9084045}" presName="accent_7" presStyleCnt="0"/>
      <dgm:spPr/>
    </dgm:pt>
    <dgm:pt modelId="{53F17F37-8EE4-4FCE-BDFD-C09AE9B0E71B}" type="pres">
      <dgm:prSet presAssocID="{1B385926-DECC-4A80-8F2A-F8B8B9084045}" presName="accentRepeatNode" presStyleLbl="solidFgAcc1" presStyleIdx="6" presStyleCnt="7"/>
      <dgm:spPr>
        <a:ln>
          <a:solidFill>
            <a:schemeClr val="tx1"/>
          </a:solidFill>
        </a:ln>
        <a:effectLst>
          <a:outerShdw blurRad="50800" dist="38100" dir="13500000" algn="br" rotWithShape="0">
            <a:prstClr val="black">
              <a:alpha val="40000"/>
            </a:prstClr>
          </a:outerShdw>
        </a:effectLst>
      </dgm:spPr>
    </dgm:pt>
  </dgm:ptLst>
  <dgm:cxnLst>
    <dgm:cxn modelId="{76533666-1350-4EC5-8199-F99A747D04EA}" srcId="{BAEE6FAA-B004-477F-AFAD-AEAC161BDF65}" destId="{3066CD31-532A-4282-8091-24632029380D}" srcOrd="3" destOrd="0" parTransId="{1F673B2A-5BE9-4F2B-AAF1-A316A7C0E916}" sibTransId="{4CFE991D-5FDB-49C1-B561-B729D440FBD2}"/>
    <dgm:cxn modelId="{21B04D49-5C57-445B-B960-C9749675E3D1}" type="presOf" srcId="{F905D474-752F-4D47-8DF1-E1316CF0134C}" destId="{78B3F75B-CB7F-4669-AA5C-6EA851A093BC}" srcOrd="0" destOrd="0" presId="urn:microsoft.com/office/officeart/2008/layout/VerticalCurvedList"/>
    <dgm:cxn modelId="{872F0346-7DD8-443D-B3C7-0E7FE348DC05}" type="presOf" srcId="{4BE82C7F-F443-4065-B552-367A328176DB}" destId="{1A621A00-1C89-4CDA-A948-EEE10AE10FD0}" srcOrd="0" destOrd="0" presId="urn:microsoft.com/office/officeart/2008/layout/VerticalCurvedList"/>
    <dgm:cxn modelId="{0E9AC303-6709-45B3-8E75-2A4C18E9FD0A}" srcId="{BAEE6FAA-B004-477F-AFAD-AEAC161BDF65}" destId="{BB41CFF5-C503-4F75-B616-01ED3EFA3412}" srcOrd="1" destOrd="0" parTransId="{0CBD9433-617F-49AD-9B24-2EC248F25C9F}" sibTransId="{FAFAFFB2-D1F8-4933-A528-5455F491A66F}"/>
    <dgm:cxn modelId="{16882A8E-3B38-43BB-AE23-32E14381D2FD}" type="presOf" srcId="{3066CD31-532A-4282-8091-24632029380D}" destId="{96C03E3C-FAD9-4E01-B2F7-0E60B587879C}" srcOrd="0" destOrd="0" presId="urn:microsoft.com/office/officeart/2008/layout/VerticalCurvedList"/>
    <dgm:cxn modelId="{CDA14CCC-3DB3-4EF0-B5D3-552B6A46F523}" type="presOf" srcId="{DD716E1F-79B0-494F-A16E-89B047386E16}" destId="{B3DC195B-026E-4E99-A735-ABB2F3C41002}" srcOrd="0" destOrd="0" presId="urn:microsoft.com/office/officeart/2008/layout/VerticalCurvedList"/>
    <dgm:cxn modelId="{E21C5308-4838-448E-8F73-817DD4299969}" type="presOf" srcId="{1B385926-DECC-4A80-8F2A-F8B8B9084045}" destId="{CC23AFD2-08A1-4ED9-BDAF-B2771209621B}" srcOrd="0" destOrd="0" presId="urn:microsoft.com/office/officeart/2008/layout/VerticalCurvedList"/>
    <dgm:cxn modelId="{C610F13D-F9E0-4562-A874-3D3E3138296E}" type="presOf" srcId="{BB41CFF5-C503-4F75-B616-01ED3EFA3412}" destId="{6B55B238-61EE-40B9-83D7-43DB2A3679C5}" srcOrd="0" destOrd="0" presId="urn:microsoft.com/office/officeart/2008/layout/VerticalCurvedList"/>
    <dgm:cxn modelId="{1201188B-8F81-4EC3-8B58-AFF3C4431737}" srcId="{BAEE6FAA-B004-477F-AFAD-AEAC161BDF65}" destId="{4BE82C7F-F443-4065-B552-367A328176DB}" srcOrd="5" destOrd="0" parTransId="{8D8898FB-6C3F-45FF-81D1-39884CF8A7F1}" sibTransId="{4AACCA58-8647-4503-A819-59901FFDBD14}"/>
    <dgm:cxn modelId="{17413AFF-5358-467F-8AFB-EBBA599B156C}" type="presOf" srcId="{8104F829-1350-41E1-9AE2-F883EFF63FE7}" destId="{B90C77B9-F2A4-4309-ABF4-97C7CCE7EFBE}" srcOrd="0" destOrd="0" presId="urn:microsoft.com/office/officeart/2008/layout/VerticalCurvedList"/>
    <dgm:cxn modelId="{62C3FB48-BB7D-415E-B285-5524905E90AE}" srcId="{BAEE6FAA-B004-477F-AFAD-AEAC161BDF65}" destId="{F905D474-752F-4D47-8DF1-E1316CF0134C}" srcOrd="2" destOrd="0" parTransId="{514D9615-C1ED-449E-9067-6E68CEE819D9}" sibTransId="{EFC7C65A-9D0A-4B83-A9B0-5323C751DFF1}"/>
    <dgm:cxn modelId="{57A33E83-A828-4ABD-ABEF-D257A428EDDC}" type="presOf" srcId="{BAEE6FAA-B004-477F-AFAD-AEAC161BDF65}" destId="{CEAEAE8A-C0D8-4C75-B3C8-564066056568}" srcOrd="0" destOrd="0" presId="urn:microsoft.com/office/officeart/2008/layout/VerticalCurvedList"/>
    <dgm:cxn modelId="{916649B6-2F8B-4FC9-AD51-379F4D302B9C}" srcId="{BAEE6FAA-B004-477F-AFAD-AEAC161BDF65}" destId="{8104F829-1350-41E1-9AE2-F883EFF63FE7}" srcOrd="4" destOrd="0" parTransId="{85A72CAC-AEAE-41D2-8FDA-3B686AD24DE7}" sibTransId="{E9F1D3E5-D29A-4181-A846-3BC73F343494}"/>
    <dgm:cxn modelId="{0D92D10E-4E44-40C4-8D4C-93D1CA4BC6A7}" srcId="{BAEE6FAA-B004-477F-AFAD-AEAC161BDF65}" destId="{DD716E1F-79B0-494F-A16E-89B047386E16}" srcOrd="0" destOrd="0" parTransId="{F92DE107-3FA3-4B80-ABCC-D8FDFB254EFC}" sibTransId="{6E7B5D7E-80DC-4C28-BD08-62246C46BB64}"/>
    <dgm:cxn modelId="{1F8E3CD4-4E6E-494C-84A6-DDD2E437A3FC}" srcId="{BAEE6FAA-B004-477F-AFAD-AEAC161BDF65}" destId="{C4ACCAF8-7425-42F9-87A2-35D2375EF74D}" srcOrd="7" destOrd="0" parTransId="{61717E03-B6ED-4AD0-BA64-2D38178240BF}" sibTransId="{001EC1D6-4C63-4740-83E4-924B29275223}"/>
    <dgm:cxn modelId="{3EED389A-3704-46E5-88E5-5ED8D2E9B679}" type="presOf" srcId="{6E7B5D7E-80DC-4C28-BD08-62246C46BB64}" destId="{EE2AE72D-5C68-4E2C-A1E5-CE06AD76A80A}" srcOrd="0" destOrd="0" presId="urn:microsoft.com/office/officeart/2008/layout/VerticalCurvedList"/>
    <dgm:cxn modelId="{D67A0FCB-270C-4A18-9F50-9D61A297C99D}" srcId="{BAEE6FAA-B004-477F-AFAD-AEAC161BDF65}" destId="{1B385926-DECC-4A80-8F2A-F8B8B9084045}" srcOrd="6" destOrd="0" parTransId="{755FFEED-530B-4D27-973F-2E92F7C445C2}" sibTransId="{8A9806A8-A055-4C4A-BBAA-C3EC22DC7A3D}"/>
    <dgm:cxn modelId="{1152883B-54DD-49CF-B138-92247C04D0C6}" type="presParOf" srcId="{CEAEAE8A-C0D8-4C75-B3C8-564066056568}" destId="{6C68785C-C621-4AA1-A476-BA227498274F}" srcOrd="0" destOrd="0" presId="urn:microsoft.com/office/officeart/2008/layout/VerticalCurvedList"/>
    <dgm:cxn modelId="{5661A8FF-BFDD-4412-AB5F-29DE57D3127B}" type="presParOf" srcId="{6C68785C-C621-4AA1-A476-BA227498274F}" destId="{588BE066-EF8D-410F-9267-34C23054E7F0}" srcOrd="0" destOrd="0" presId="urn:microsoft.com/office/officeart/2008/layout/VerticalCurvedList"/>
    <dgm:cxn modelId="{FA17FCFA-2CD8-4FFA-A0D9-CC79C1AD5B24}" type="presParOf" srcId="{588BE066-EF8D-410F-9267-34C23054E7F0}" destId="{3F20B6B8-8705-4938-AA03-D7E381A2084A}" srcOrd="0" destOrd="0" presId="urn:microsoft.com/office/officeart/2008/layout/VerticalCurvedList"/>
    <dgm:cxn modelId="{47FE2AC9-50A6-4341-9543-42589A3ECC3B}" type="presParOf" srcId="{588BE066-EF8D-410F-9267-34C23054E7F0}" destId="{EE2AE72D-5C68-4E2C-A1E5-CE06AD76A80A}" srcOrd="1" destOrd="0" presId="urn:microsoft.com/office/officeart/2008/layout/VerticalCurvedList"/>
    <dgm:cxn modelId="{F55A2568-7297-4AB5-BDE5-35C89338AE8D}" type="presParOf" srcId="{588BE066-EF8D-410F-9267-34C23054E7F0}" destId="{29DC3E21-F1AE-40F9-8031-25FDB4E09622}" srcOrd="2" destOrd="0" presId="urn:microsoft.com/office/officeart/2008/layout/VerticalCurvedList"/>
    <dgm:cxn modelId="{FD56F11C-B461-40E9-8069-EE930832163B}" type="presParOf" srcId="{588BE066-EF8D-410F-9267-34C23054E7F0}" destId="{AA3B9288-8C8A-4009-B90E-C0A72EB0E43A}" srcOrd="3" destOrd="0" presId="urn:microsoft.com/office/officeart/2008/layout/VerticalCurvedList"/>
    <dgm:cxn modelId="{C062C413-373A-4ABC-9B3D-2D6F9AAAE144}" type="presParOf" srcId="{6C68785C-C621-4AA1-A476-BA227498274F}" destId="{B3DC195B-026E-4E99-A735-ABB2F3C41002}" srcOrd="1" destOrd="0" presId="urn:microsoft.com/office/officeart/2008/layout/VerticalCurvedList"/>
    <dgm:cxn modelId="{485AC301-3D7D-4726-84AE-AF62B175468E}" type="presParOf" srcId="{6C68785C-C621-4AA1-A476-BA227498274F}" destId="{7F6DEDF2-F3C2-40AF-A9BA-CB7DAA53695A}" srcOrd="2" destOrd="0" presId="urn:microsoft.com/office/officeart/2008/layout/VerticalCurvedList"/>
    <dgm:cxn modelId="{4DBD6E80-EF74-43D3-99C4-7C2973EBC26D}" type="presParOf" srcId="{7F6DEDF2-F3C2-40AF-A9BA-CB7DAA53695A}" destId="{935BBB1E-C364-43BC-915F-60B5B65C114C}" srcOrd="0" destOrd="0" presId="urn:microsoft.com/office/officeart/2008/layout/VerticalCurvedList"/>
    <dgm:cxn modelId="{210D203A-6D3D-405A-8929-1173753D410D}" type="presParOf" srcId="{6C68785C-C621-4AA1-A476-BA227498274F}" destId="{6B55B238-61EE-40B9-83D7-43DB2A3679C5}" srcOrd="3" destOrd="0" presId="urn:microsoft.com/office/officeart/2008/layout/VerticalCurvedList"/>
    <dgm:cxn modelId="{6BA0B22E-001B-4BBE-878C-E2728F0483B6}" type="presParOf" srcId="{6C68785C-C621-4AA1-A476-BA227498274F}" destId="{2BFC46F4-085E-4167-A570-6E1F4BEDA9F2}" srcOrd="4" destOrd="0" presId="urn:microsoft.com/office/officeart/2008/layout/VerticalCurvedList"/>
    <dgm:cxn modelId="{2A8F0AC0-5296-4E92-BE39-295190307F22}" type="presParOf" srcId="{2BFC46F4-085E-4167-A570-6E1F4BEDA9F2}" destId="{5C0AB2CC-9ABC-46C2-A928-9343A8B15D07}" srcOrd="0" destOrd="0" presId="urn:microsoft.com/office/officeart/2008/layout/VerticalCurvedList"/>
    <dgm:cxn modelId="{7ECF1E2A-3A22-4F91-8073-11E6EFCE49F5}" type="presParOf" srcId="{6C68785C-C621-4AA1-A476-BA227498274F}" destId="{78B3F75B-CB7F-4669-AA5C-6EA851A093BC}" srcOrd="5" destOrd="0" presId="urn:microsoft.com/office/officeart/2008/layout/VerticalCurvedList"/>
    <dgm:cxn modelId="{2D4A3245-01C5-4564-B246-3CE6596E628F}" type="presParOf" srcId="{6C68785C-C621-4AA1-A476-BA227498274F}" destId="{2B9A8FFC-B8CB-4A94-BD72-A5A10F36A5FE}" srcOrd="6" destOrd="0" presId="urn:microsoft.com/office/officeart/2008/layout/VerticalCurvedList"/>
    <dgm:cxn modelId="{E87676BE-777A-4C55-9A12-4E60136A1880}" type="presParOf" srcId="{2B9A8FFC-B8CB-4A94-BD72-A5A10F36A5FE}" destId="{7516CE98-3990-43E8-9AA7-78EE630B9D5D}" srcOrd="0" destOrd="0" presId="urn:microsoft.com/office/officeart/2008/layout/VerticalCurvedList"/>
    <dgm:cxn modelId="{D772E783-57D7-4D2F-85AD-451F1A746E34}" type="presParOf" srcId="{6C68785C-C621-4AA1-A476-BA227498274F}" destId="{96C03E3C-FAD9-4E01-B2F7-0E60B587879C}" srcOrd="7" destOrd="0" presId="urn:microsoft.com/office/officeart/2008/layout/VerticalCurvedList"/>
    <dgm:cxn modelId="{76620F84-B445-409D-93B8-DC16AEDACC6C}" type="presParOf" srcId="{6C68785C-C621-4AA1-A476-BA227498274F}" destId="{A517E6F1-08BD-4FE8-8C3A-E3B6084EC2CD}" srcOrd="8" destOrd="0" presId="urn:microsoft.com/office/officeart/2008/layout/VerticalCurvedList"/>
    <dgm:cxn modelId="{7F6331A6-35E8-4904-8C19-1F9BCD4CF6EC}" type="presParOf" srcId="{A517E6F1-08BD-4FE8-8C3A-E3B6084EC2CD}" destId="{8F15F2A1-3E14-469A-A97C-00FE09A86A97}" srcOrd="0" destOrd="0" presId="urn:microsoft.com/office/officeart/2008/layout/VerticalCurvedList"/>
    <dgm:cxn modelId="{707859F2-5952-4DBC-A647-DC25ED01487B}" type="presParOf" srcId="{6C68785C-C621-4AA1-A476-BA227498274F}" destId="{B90C77B9-F2A4-4309-ABF4-97C7CCE7EFBE}" srcOrd="9" destOrd="0" presId="urn:microsoft.com/office/officeart/2008/layout/VerticalCurvedList"/>
    <dgm:cxn modelId="{8C1061A1-5269-40B7-A0DD-638449E3C855}" type="presParOf" srcId="{6C68785C-C621-4AA1-A476-BA227498274F}" destId="{6D4621BC-BA1D-4F40-82AC-BE14CD3D9DB0}" srcOrd="10" destOrd="0" presId="urn:microsoft.com/office/officeart/2008/layout/VerticalCurvedList"/>
    <dgm:cxn modelId="{E4B1A7C0-6C78-468E-A77B-E55C49DB6E21}" type="presParOf" srcId="{6D4621BC-BA1D-4F40-82AC-BE14CD3D9DB0}" destId="{281DCC6B-1012-462C-A2F9-D5365EB7B51E}" srcOrd="0" destOrd="0" presId="urn:microsoft.com/office/officeart/2008/layout/VerticalCurvedList"/>
    <dgm:cxn modelId="{0AD02EBC-F9B4-471B-864A-F30A91981186}" type="presParOf" srcId="{6C68785C-C621-4AA1-A476-BA227498274F}" destId="{1A621A00-1C89-4CDA-A948-EEE10AE10FD0}" srcOrd="11" destOrd="0" presId="urn:microsoft.com/office/officeart/2008/layout/VerticalCurvedList"/>
    <dgm:cxn modelId="{8D0C0D24-6E97-40B0-B206-D01C42822F89}" type="presParOf" srcId="{6C68785C-C621-4AA1-A476-BA227498274F}" destId="{621F3274-6057-453B-9280-10AD86992E4A}" srcOrd="12" destOrd="0" presId="urn:microsoft.com/office/officeart/2008/layout/VerticalCurvedList"/>
    <dgm:cxn modelId="{503D0883-A9E3-46C0-93EE-167904E6629F}" type="presParOf" srcId="{621F3274-6057-453B-9280-10AD86992E4A}" destId="{46F3402A-BC7A-4458-80F3-2285AACF4695}" srcOrd="0" destOrd="0" presId="urn:microsoft.com/office/officeart/2008/layout/VerticalCurvedList"/>
    <dgm:cxn modelId="{9039CE5C-1FDE-46AF-B368-E33830BA2310}" type="presParOf" srcId="{6C68785C-C621-4AA1-A476-BA227498274F}" destId="{CC23AFD2-08A1-4ED9-BDAF-B2771209621B}" srcOrd="13" destOrd="0" presId="urn:microsoft.com/office/officeart/2008/layout/VerticalCurvedList"/>
    <dgm:cxn modelId="{3C179F71-A3A2-4C6F-8F62-5EAA8B9439F3}" type="presParOf" srcId="{6C68785C-C621-4AA1-A476-BA227498274F}" destId="{611E307C-93FD-4A94-A5FB-6A402BDB6143}" srcOrd="14" destOrd="0" presId="urn:microsoft.com/office/officeart/2008/layout/VerticalCurvedList"/>
    <dgm:cxn modelId="{7B3D3DF9-23FC-4CD0-ABC2-A2FD72FF7F45}" type="presParOf" srcId="{611E307C-93FD-4A94-A5FB-6A402BDB6143}" destId="{53F17F37-8EE4-4FCE-BDFD-C09AE9B0E71B}"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F244B12-D0C4-42FC-9992-D288BC91F99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hr-HR"/>
        </a:p>
      </dgm:t>
    </dgm:pt>
    <dgm:pt modelId="{D4477178-0699-48B5-8D1A-060F052C55B0}">
      <dgm:prSet custT="1"/>
      <dgm:spPr>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endParaRPr lang="hr-HR" sz="1100" dirty="0" smtClean="0">
            <a:solidFill>
              <a:schemeClr val="tx1"/>
            </a:solidFill>
          </a:endParaRPr>
        </a:p>
        <a:p>
          <a:pPr rtl="0"/>
          <a:endParaRPr lang="hr-HR" sz="1100" dirty="0" smtClean="0">
            <a:solidFill>
              <a:schemeClr val="tx1"/>
            </a:solidFill>
          </a:endParaRPr>
        </a:p>
        <a:p>
          <a:pPr rtl="0"/>
          <a:endParaRPr lang="hr-HR" sz="1100" dirty="0" smtClean="0">
            <a:solidFill>
              <a:schemeClr val="tx1"/>
            </a:solidFill>
          </a:endParaRPr>
        </a:p>
        <a:p>
          <a:pPr rtl="0"/>
          <a:r>
            <a:rPr lang="hr-HR" sz="1100" dirty="0" smtClean="0">
              <a:solidFill>
                <a:schemeClr val="tx1"/>
              </a:solidFill>
            </a:rPr>
            <a:t>Novi Zakon uvodi</a:t>
          </a:r>
          <a:r>
            <a:rPr lang="hr-HR" sz="1100" b="1" dirty="0" smtClean="0">
              <a:solidFill>
                <a:schemeClr val="tx1"/>
              </a:solidFill>
            </a:rPr>
            <a:t> NAKNADU ZA NEZAPOSLENE</a:t>
          </a:r>
          <a:r>
            <a:rPr lang="hr-HR" sz="1100" dirty="0" smtClean="0">
              <a:solidFill>
                <a:schemeClr val="tx1"/>
              </a:solidFill>
            </a:rPr>
            <a:t> hrvatske branitelje iz Domovinskog rata i članove njihovih obitelji. Radi se o pravu koje zamjenjuje nekadašnju </a:t>
          </a:r>
          <a:r>
            <a:rPr lang="hr-HR" sz="1100" dirty="0" err="1" smtClean="0">
              <a:solidFill>
                <a:schemeClr val="tx1"/>
              </a:solidFill>
            </a:rPr>
            <a:t>opskrbninu</a:t>
          </a:r>
          <a:r>
            <a:rPr lang="hr-HR" sz="1100" dirty="0" smtClean="0">
              <a:solidFill>
                <a:schemeClr val="tx1"/>
              </a:solidFill>
            </a:rPr>
            <a:t> koja je 2014. godine ukinuta te je reformom socijalnih prava ušla u sustav prava na zajamčenu minimalnu naknadu. Novim Zakonom, a u odnosu na </a:t>
          </a:r>
          <a:r>
            <a:rPr lang="hr-HR" sz="1100" dirty="0" err="1" smtClean="0">
              <a:solidFill>
                <a:schemeClr val="tx1"/>
              </a:solidFill>
            </a:rPr>
            <a:t>opskrbninu</a:t>
          </a:r>
          <a:r>
            <a:rPr lang="hr-HR" sz="1100" dirty="0" smtClean="0">
              <a:solidFill>
                <a:schemeClr val="tx1"/>
              </a:solidFill>
            </a:rPr>
            <a:t>, proširen je krug korisnika prava, a njen iznos ovisi o broju dana u obrani suvereniteta Republike Hrvatske i u odnosu na iznos </a:t>
          </a:r>
          <a:r>
            <a:rPr lang="hr-HR" sz="1100" dirty="0" err="1" smtClean="0">
              <a:solidFill>
                <a:schemeClr val="tx1"/>
              </a:solidFill>
            </a:rPr>
            <a:t>opskrbnine</a:t>
          </a:r>
          <a:r>
            <a:rPr lang="hr-HR" sz="1100" dirty="0" smtClean="0">
              <a:solidFill>
                <a:schemeClr val="tx1"/>
              </a:solidFill>
            </a:rPr>
            <a:t> biti će viši za korisnike s najvećim brojem dana provedenim u obrani suvereniteta Republike Hrvatske. Procjena financijskog učinka navedenog prava za 2017.godinu je oko 118 mil. kn što je povećanje za 34 mil. kn.</a:t>
          </a:r>
        </a:p>
        <a:p>
          <a:pPr rtl="0"/>
          <a:endParaRPr lang="hr-HR" sz="1100" dirty="0" smtClean="0">
            <a:solidFill>
              <a:schemeClr val="tx1"/>
            </a:solidFill>
          </a:endParaRPr>
        </a:p>
        <a:p>
          <a:pPr rtl="0"/>
          <a:r>
            <a:rPr lang="hr-HR" sz="1100" dirty="0" smtClean="0">
              <a:solidFill>
                <a:schemeClr val="tx1"/>
              </a:solidFill>
            </a:rPr>
            <a:t> </a:t>
          </a:r>
        </a:p>
        <a:p>
          <a:pPr rtl="0"/>
          <a:endParaRPr lang="hr-HR" sz="1100" dirty="0" smtClean="0">
            <a:solidFill>
              <a:schemeClr val="tx1"/>
            </a:solidFill>
          </a:endParaRPr>
        </a:p>
      </dgm:t>
    </dgm:pt>
    <dgm:pt modelId="{30EC2956-A6F5-4AE5-9976-8EE0A9960F72}" type="parTrans" cxnId="{F3503561-FD7B-4C52-B048-5E96E1AEECDC}">
      <dgm:prSet/>
      <dgm:spPr/>
      <dgm:t>
        <a:bodyPr/>
        <a:lstStyle/>
        <a:p>
          <a:endParaRPr lang="hr-HR" sz="1100">
            <a:solidFill>
              <a:schemeClr val="tx1"/>
            </a:solidFill>
          </a:endParaRPr>
        </a:p>
      </dgm:t>
    </dgm:pt>
    <dgm:pt modelId="{481A28FA-0677-478C-9AFB-4FE173CAAE55}" type="sibTrans" cxnId="{F3503561-FD7B-4C52-B048-5E96E1AEECDC}">
      <dgm:prSet/>
      <dgm:spPr/>
      <dgm:t>
        <a:bodyPr/>
        <a:lstStyle/>
        <a:p>
          <a:endParaRPr lang="hr-HR" sz="1100">
            <a:solidFill>
              <a:schemeClr val="tx1"/>
            </a:solidFill>
          </a:endParaRPr>
        </a:p>
      </dgm:t>
    </dgm:pt>
    <dgm:pt modelId="{1D72569C-A8B3-4F87-89EB-53455E19C8BC}">
      <dgm:prSet custT="1"/>
      <dgm:spPr>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hr-HR" sz="1100" b="0" dirty="0" smtClean="0">
              <a:solidFill>
                <a:schemeClr val="tx1"/>
              </a:solidFill>
            </a:rPr>
            <a:t>Novi Zakon uvodi </a:t>
          </a:r>
          <a:r>
            <a:rPr lang="hr-HR" sz="1100" b="1" dirty="0" smtClean="0">
              <a:solidFill>
                <a:schemeClr val="tx1"/>
              </a:solidFill>
            </a:rPr>
            <a:t>VIŠI </a:t>
          </a:r>
          <a:r>
            <a:rPr lang="hr-HR" sz="1100" b="1" dirty="0">
              <a:solidFill>
                <a:schemeClr val="tx1"/>
              </a:solidFill>
            </a:rPr>
            <a:t>IZNOS NAJNIŽE </a:t>
          </a:r>
          <a:r>
            <a:rPr lang="hr-HR" sz="1100" b="1" dirty="0" smtClean="0">
              <a:solidFill>
                <a:schemeClr val="tx1"/>
              </a:solidFill>
            </a:rPr>
            <a:t>MIROVINE. </a:t>
          </a:r>
          <a:r>
            <a:rPr lang="vi-VN" sz="1100" b="0" dirty="0" smtClean="0">
              <a:solidFill>
                <a:schemeClr val="tx1"/>
              </a:solidFill>
            </a:rPr>
            <a:t>Naime, iznos više neće biti fiksni, kao dosad, nego će se povećati ovisno o broju dana provedenom u borbenom sektoru u Domovinskom ratu. Za nove korisnike iznos najniže mirovine određivat će se u iznosu od prosječne neto plaće utvrđene za 2016.godinu. Procjena financijskog učinka navedenog prava je 86 mil. kn.</a:t>
          </a:r>
          <a:endParaRPr lang="hr-HR" sz="1100" b="0" dirty="0">
            <a:solidFill>
              <a:schemeClr val="tx1"/>
            </a:solidFill>
          </a:endParaRPr>
        </a:p>
      </dgm:t>
    </dgm:pt>
    <dgm:pt modelId="{A80827EA-ADCB-468D-93C5-413A573D1977}" type="parTrans" cxnId="{F6C249D0-2FB3-4653-AAC7-958E1A86C1E0}">
      <dgm:prSet/>
      <dgm:spPr/>
      <dgm:t>
        <a:bodyPr/>
        <a:lstStyle/>
        <a:p>
          <a:endParaRPr lang="hr-HR" sz="1100">
            <a:solidFill>
              <a:schemeClr val="tx1"/>
            </a:solidFill>
          </a:endParaRPr>
        </a:p>
      </dgm:t>
    </dgm:pt>
    <dgm:pt modelId="{7B405D85-8407-4094-9B96-7BBD874F0ECA}" type="sibTrans" cxnId="{F6C249D0-2FB3-4653-AAC7-958E1A86C1E0}">
      <dgm:prSet/>
      <dgm:spPr/>
      <dgm:t>
        <a:bodyPr/>
        <a:lstStyle/>
        <a:p>
          <a:endParaRPr lang="hr-HR" sz="1100">
            <a:solidFill>
              <a:schemeClr val="tx1"/>
            </a:solidFill>
          </a:endParaRPr>
        </a:p>
      </dgm:t>
    </dgm:pt>
    <dgm:pt modelId="{FF0FFA06-3A00-41C2-AEE7-829C14740EA1}">
      <dgm:prSet custT="1"/>
      <dgm:spPr>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hr-HR" sz="1100" b="0" dirty="0" smtClean="0">
              <a:solidFill>
                <a:schemeClr val="tx1"/>
              </a:solidFill>
            </a:rPr>
            <a:t>Novim Zakonom </a:t>
          </a:r>
          <a:r>
            <a:rPr lang="hr-HR" sz="1100" b="1" dirty="0" smtClean="0">
              <a:solidFill>
                <a:schemeClr val="tx1"/>
              </a:solidFill>
            </a:rPr>
            <a:t>SNIZIT ĆE SE DOBNA GRANICA </a:t>
          </a:r>
          <a:r>
            <a:rPr lang="hr-HR" sz="1100" b="0" dirty="0" smtClean="0">
              <a:solidFill>
                <a:schemeClr val="tx1"/>
              </a:solidFill>
            </a:rPr>
            <a:t>za odlazak u starosnu mirovinu hrvatskih branitelja iz Domovinskog rata, a u odnosu na dob propisanu općim propisom (ZOMO). Ovo znači da će se opća dobna granica za starosnu mirovinu snižavati analogno vremenu provedenom u Domovinskom ratu i to na način da se hrvatskom branitelju iz Domovinskog rata koji je u obrani suvereniteta Republike Hrvatske sudjelovao u borbenom sektoru od 100 dana do pet mjeseci ona snižava za četiri mjeseca, a onom koji je obrani suvereniteta Republike Hrvatske u borbenom sektoru sudjelovao više od pet mjeseci, snižava po jedan mjesec za svaki mjesec sudjelovanja u obrani suvereniteta Republike Hrvatske u borbenom sektoru. Procjena financijskog učinka navedenog prava je 26 mil. kn</a:t>
          </a:r>
          <a:r>
            <a:rPr lang="hr-HR" sz="1100" b="1" dirty="0" smtClean="0">
              <a:solidFill>
                <a:schemeClr val="tx1"/>
              </a:solidFill>
            </a:rPr>
            <a:t>.</a:t>
          </a:r>
        </a:p>
      </dgm:t>
    </dgm:pt>
    <dgm:pt modelId="{6950E08B-AEBF-4133-80E3-5F4F63330DAA}" type="parTrans" cxnId="{CC5EE06A-BB3A-4A67-A3EB-13C7CFF1D287}">
      <dgm:prSet/>
      <dgm:spPr/>
      <dgm:t>
        <a:bodyPr/>
        <a:lstStyle/>
        <a:p>
          <a:endParaRPr lang="hr-HR" sz="1100">
            <a:solidFill>
              <a:schemeClr val="tx1"/>
            </a:solidFill>
          </a:endParaRPr>
        </a:p>
      </dgm:t>
    </dgm:pt>
    <dgm:pt modelId="{EE805CB9-37A0-4903-8D84-7A68A0345F32}" type="sibTrans" cxnId="{CC5EE06A-BB3A-4A67-A3EB-13C7CFF1D287}">
      <dgm:prSet/>
      <dgm:spPr/>
      <dgm:t>
        <a:bodyPr/>
        <a:lstStyle/>
        <a:p>
          <a:endParaRPr lang="hr-HR" sz="1100">
            <a:solidFill>
              <a:schemeClr val="tx1"/>
            </a:solidFill>
          </a:endParaRPr>
        </a:p>
      </dgm:t>
    </dgm:pt>
    <dgm:pt modelId="{786C66FF-D8C1-425D-951E-C15DEC6EA9E9}">
      <dgm:prSet custT="1"/>
      <dgm:spPr>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hr-HR" sz="1100" dirty="0" smtClean="0">
              <a:solidFill>
                <a:schemeClr val="tx1"/>
              </a:solidFill>
            </a:rPr>
            <a:t>Pravo </a:t>
          </a:r>
          <a:r>
            <a:rPr lang="hr-HR" sz="1100" dirty="0">
              <a:solidFill>
                <a:schemeClr val="tx1"/>
              </a:solidFill>
            </a:rPr>
            <a:t>na </a:t>
          </a:r>
          <a:r>
            <a:rPr lang="hr-HR" sz="1100" b="1" dirty="0">
              <a:solidFill>
                <a:schemeClr val="tx1"/>
              </a:solidFill>
            </a:rPr>
            <a:t>OBITELJSKU </a:t>
          </a:r>
          <a:r>
            <a:rPr lang="hr-HR" sz="1100" b="1" dirty="0" smtClean="0">
              <a:solidFill>
                <a:schemeClr val="tx1"/>
              </a:solidFill>
            </a:rPr>
            <a:t>MIROVINU </a:t>
          </a:r>
          <a:r>
            <a:rPr lang="hr-HR" sz="1100" b="0" dirty="0" smtClean="0">
              <a:solidFill>
                <a:schemeClr val="tx1"/>
              </a:solidFill>
            </a:rPr>
            <a:t>novim Zakonom ostvaruje se pod povoljnijim uvjetima. Proširen je krug korisnika prava na obiteljsku mirovinu i na bračne i izvanbračne drugove te na djecu umrlih HRVI III. i IV. skupine koji su do smrti koristili pravo na dodatak za njegu i pomoć druge osobe s navršenih 40 godina starosti. Naime, prema sadašnjem stanju pravo na obiteljsku mirovinu imaju samo bračni ili izvanbračni drugovi umrlog HRVI iz Domovinskog rata I. i II. skupine koji je do smrti koristio pravo na dodatak za njegu i pomoć druge osobe i to samo ako su u trenutku smrti imali navršenih 40 godina života. Nadalje, novim Zakonom je omogućeno bračnom i izvanbračnom drugu umrlog hrvatskog branitelja iz Domovinskog rata  ostvarivanje obiteljske mirovine s 50 godina života bez obzira koliko su godina imali u trenutku smrti hrvatskog branitelja iz Domovinskog rata. Procjena financijskog učinka navedenog prava je 153 mil. kn.</a:t>
          </a:r>
        </a:p>
      </dgm:t>
    </dgm:pt>
    <dgm:pt modelId="{2615C70D-945D-403D-86FE-AF97768662C4}" type="parTrans" cxnId="{C7818446-93FC-489B-8603-B0425C72FEC5}">
      <dgm:prSet/>
      <dgm:spPr/>
      <dgm:t>
        <a:bodyPr/>
        <a:lstStyle/>
        <a:p>
          <a:endParaRPr lang="hr-HR" sz="1100">
            <a:solidFill>
              <a:schemeClr val="tx1"/>
            </a:solidFill>
          </a:endParaRPr>
        </a:p>
      </dgm:t>
    </dgm:pt>
    <dgm:pt modelId="{7E6BD802-62C5-40BA-A59D-47C7EF274D65}" type="sibTrans" cxnId="{C7818446-93FC-489B-8603-B0425C72FEC5}">
      <dgm:prSet/>
      <dgm:spPr/>
      <dgm:t>
        <a:bodyPr/>
        <a:lstStyle/>
        <a:p>
          <a:endParaRPr lang="hr-HR" sz="1100">
            <a:solidFill>
              <a:schemeClr val="tx1"/>
            </a:solidFill>
          </a:endParaRPr>
        </a:p>
      </dgm:t>
    </dgm:pt>
    <dgm:pt modelId="{237A8EC6-D044-4397-8C79-71192571F7ED}">
      <dgm:prSet custT="1"/>
      <dgm:spPr>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vi-VN" sz="1100" b="0" dirty="0" smtClean="0">
              <a:solidFill>
                <a:schemeClr val="tx1"/>
              </a:solidFill>
            </a:rPr>
            <a:t>Novi Zakon uvodi </a:t>
          </a:r>
          <a:r>
            <a:rPr lang="hr-HR" sz="1100" b="1" dirty="0" smtClean="0">
              <a:solidFill>
                <a:schemeClr val="tx1"/>
              </a:solidFill>
            </a:rPr>
            <a:t>SISTEMATSKE PREGLEDE </a:t>
          </a:r>
          <a:r>
            <a:rPr lang="vi-VN" sz="1100" b="0" dirty="0" smtClean="0">
              <a:solidFill>
                <a:schemeClr val="tx1"/>
              </a:solidFill>
            </a:rPr>
            <a:t>za sve hrvatske branitelje svake tri godine. Radi se o mjeri propisanoj u svrhu preventivne zaštite i očuvanja zdravlja braniteljske populacije. Navedeno pravo ostvarivat će se prema dinamici i u opsegu utvrđenim Nacionalnom strategijom koja je također predviđena novim Zakonom, a donosi u svrhu očuvanja i zaštite zdravlja braniteljske i stradalničke populacije. Naime, sukladno istraživanjima, vodeći uzrok smrti hrvatskih branitelja su novotvorevine, gdje je smrtnost kod braniteljske populacije viša nego kod ostale populacije u Republici Hrvatskoj. Stoga su sistematski pregledi prošireni na sve hrvatske branitelje budući da rano otkrivanje malignih i ostalih oboljenja uvelike pospješuje šanse za izlječenje</a:t>
          </a:r>
          <a:r>
            <a:rPr lang="vi-VN" sz="1100" b="1" dirty="0" smtClean="0">
              <a:solidFill>
                <a:schemeClr val="tx1"/>
              </a:solidFill>
            </a:rPr>
            <a:t>.</a:t>
          </a:r>
          <a:r>
            <a:rPr lang="hr-HR" sz="1100" b="1" dirty="0" smtClean="0">
              <a:solidFill>
                <a:schemeClr val="tx1"/>
              </a:solidFill>
            </a:rPr>
            <a:t> </a:t>
          </a:r>
          <a:r>
            <a:rPr lang="hr-HR" sz="1100" b="0" dirty="0" smtClean="0">
              <a:solidFill>
                <a:schemeClr val="tx1"/>
              </a:solidFill>
            </a:rPr>
            <a:t>Procjena financijskog učinka navedenog prava je 51 mil. kn, što je povećanje za 25 mil. kn</a:t>
          </a:r>
          <a:r>
            <a:rPr lang="hr-HR" sz="1100" b="1" dirty="0" smtClean="0">
              <a:solidFill>
                <a:schemeClr val="tx1"/>
              </a:solidFill>
            </a:rPr>
            <a:t>.</a:t>
          </a:r>
        </a:p>
      </dgm:t>
    </dgm:pt>
    <dgm:pt modelId="{E727AB25-741E-4310-9A82-D270A720A591}" type="parTrans" cxnId="{76851D23-F1FB-44D8-B675-7D7A9784D7DE}">
      <dgm:prSet/>
      <dgm:spPr/>
      <dgm:t>
        <a:bodyPr/>
        <a:lstStyle/>
        <a:p>
          <a:endParaRPr lang="hr-HR" sz="1100">
            <a:solidFill>
              <a:schemeClr val="tx1"/>
            </a:solidFill>
          </a:endParaRPr>
        </a:p>
      </dgm:t>
    </dgm:pt>
    <dgm:pt modelId="{65F889BA-B3FD-4A4D-8EE5-C931CAECF309}" type="sibTrans" cxnId="{76851D23-F1FB-44D8-B675-7D7A9784D7DE}">
      <dgm:prSet/>
      <dgm:spPr/>
      <dgm:t>
        <a:bodyPr/>
        <a:lstStyle/>
        <a:p>
          <a:endParaRPr lang="hr-HR" sz="1100">
            <a:solidFill>
              <a:schemeClr val="tx1"/>
            </a:solidFill>
          </a:endParaRPr>
        </a:p>
      </dgm:t>
    </dgm:pt>
    <dgm:pt modelId="{215A1AE6-F71F-4053-870A-A4620D245CE0}" type="pres">
      <dgm:prSet presAssocID="{6F244B12-D0C4-42FC-9992-D288BC91F99F}" presName="linear" presStyleCnt="0">
        <dgm:presLayoutVars>
          <dgm:animLvl val="lvl"/>
          <dgm:resizeHandles val="exact"/>
        </dgm:presLayoutVars>
      </dgm:prSet>
      <dgm:spPr/>
      <dgm:t>
        <a:bodyPr/>
        <a:lstStyle/>
        <a:p>
          <a:endParaRPr lang="hr-HR"/>
        </a:p>
      </dgm:t>
    </dgm:pt>
    <dgm:pt modelId="{26E97438-11E6-46F0-B59D-8BEED1961E58}" type="pres">
      <dgm:prSet presAssocID="{D4477178-0699-48B5-8D1A-060F052C55B0}" presName="parentText" presStyleLbl="node1" presStyleIdx="0" presStyleCnt="5" custScaleY="69147" custLinFactY="-91720" custLinFactNeighborX="247" custLinFactNeighborY="-100000">
        <dgm:presLayoutVars>
          <dgm:chMax val="0"/>
          <dgm:bulletEnabled val="1"/>
        </dgm:presLayoutVars>
      </dgm:prSet>
      <dgm:spPr/>
      <dgm:t>
        <a:bodyPr/>
        <a:lstStyle/>
        <a:p>
          <a:endParaRPr lang="hr-HR"/>
        </a:p>
      </dgm:t>
    </dgm:pt>
    <dgm:pt modelId="{E6F7047C-06E3-4249-93DC-E6DEAD858447}" type="pres">
      <dgm:prSet presAssocID="{481A28FA-0677-478C-9AFB-4FE173CAAE55}" presName="spacer" presStyleCnt="0"/>
      <dgm:spPr/>
    </dgm:pt>
    <dgm:pt modelId="{ADAF7B0E-504D-4451-BE0B-F4534ADDB3CB}" type="pres">
      <dgm:prSet presAssocID="{1D72569C-A8B3-4F87-89EB-53455E19C8BC}" presName="parentText" presStyleLbl="node1" presStyleIdx="1" presStyleCnt="5" custScaleY="35411" custLinFactNeighborY="-25840">
        <dgm:presLayoutVars>
          <dgm:chMax val="0"/>
          <dgm:bulletEnabled val="1"/>
        </dgm:presLayoutVars>
      </dgm:prSet>
      <dgm:spPr/>
      <dgm:t>
        <a:bodyPr/>
        <a:lstStyle/>
        <a:p>
          <a:endParaRPr lang="hr-HR"/>
        </a:p>
      </dgm:t>
    </dgm:pt>
    <dgm:pt modelId="{A3B2FDEA-8F5C-4C7B-896A-A9C9D888DF5F}" type="pres">
      <dgm:prSet presAssocID="{7B405D85-8407-4094-9B96-7BBD874F0ECA}" presName="spacer" presStyleCnt="0"/>
      <dgm:spPr/>
    </dgm:pt>
    <dgm:pt modelId="{E10598D2-B968-4AAB-9965-195807E897AC}" type="pres">
      <dgm:prSet presAssocID="{FF0FFA06-3A00-41C2-AEE7-829C14740EA1}" presName="parentText" presStyleLbl="node1" presStyleIdx="2" presStyleCnt="5" custScaleY="48390" custLinFactNeighborX="-55" custLinFactNeighborY="-46144">
        <dgm:presLayoutVars>
          <dgm:chMax val="0"/>
          <dgm:bulletEnabled val="1"/>
        </dgm:presLayoutVars>
      </dgm:prSet>
      <dgm:spPr/>
      <dgm:t>
        <a:bodyPr/>
        <a:lstStyle/>
        <a:p>
          <a:endParaRPr lang="hr-HR"/>
        </a:p>
      </dgm:t>
    </dgm:pt>
    <dgm:pt modelId="{4F4035A3-9088-406B-85E8-48D94DC41F60}" type="pres">
      <dgm:prSet presAssocID="{EE805CB9-37A0-4903-8D84-7A68A0345F32}" presName="spacer" presStyleCnt="0"/>
      <dgm:spPr/>
    </dgm:pt>
    <dgm:pt modelId="{A9C9EEE4-177B-446E-B1DD-0792CCB48AE2}" type="pres">
      <dgm:prSet presAssocID="{786C66FF-D8C1-425D-951E-C15DEC6EA9E9}" presName="parentText" presStyleLbl="node1" presStyleIdx="3" presStyleCnt="5" custScaleY="64675" custLinFactNeighborY="-41268">
        <dgm:presLayoutVars>
          <dgm:chMax val="0"/>
          <dgm:bulletEnabled val="1"/>
        </dgm:presLayoutVars>
      </dgm:prSet>
      <dgm:spPr/>
      <dgm:t>
        <a:bodyPr/>
        <a:lstStyle/>
        <a:p>
          <a:endParaRPr lang="hr-HR"/>
        </a:p>
      </dgm:t>
    </dgm:pt>
    <dgm:pt modelId="{5F588441-4FE9-4708-9FEC-0923DE432D55}" type="pres">
      <dgm:prSet presAssocID="{7E6BD802-62C5-40BA-A59D-47C7EF274D65}" presName="spacer" presStyleCnt="0"/>
      <dgm:spPr/>
    </dgm:pt>
    <dgm:pt modelId="{13DCFF2E-A97E-41F0-A35F-DCDB788B649C}" type="pres">
      <dgm:prSet presAssocID="{237A8EC6-D044-4397-8C79-71192571F7ED}" presName="parentText" presStyleLbl="node1" presStyleIdx="4" presStyleCnt="5" custScaleY="59245" custLinFactY="29026" custLinFactNeighborY="100000">
        <dgm:presLayoutVars>
          <dgm:chMax val="0"/>
          <dgm:bulletEnabled val="1"/>
        </dgm:presLayoutVars>
      </dgm:prSet>
      <dgm:spPr/>
      <dgm:t>
        <a:bodyPr/>
        <a:lstStyle/>
        <a:p>
          <a:endParaRPr lang="hr-HR"/>
        </a:p>
      </dgm:t>
    </dgm:pt>
  </dgm:ptLst>
  <dgm:cxnLst>
    <dgm:cxn modelId="{F3503561-FD7B-4C52-B048-5E96E1AEECDC}" srcId="{6F244B12-D0C4-42FC-9992-D288BC91F99F}" destId="{D4477178-0699-48B5-8D1A-060F052C55B0}" srcOrd="0" destOrd="0" parTransId="{30EC2956-A6F5-4AE5-9976-8EE0A9960F72}" sibTransId="{481A28FA-0677-478C-9AFB-4FE173CAAE55}"/>
    <dgm:cxn modelId="{8273A02C-3313-495D-8D83-8400E1F882C2}" type="presOf" srcId="{237A8EC6-D044-4397-8C79-71192571F7ED}" destId="{13DCFF2E-A97E-41F0-A35F-DCDB788B649C}" srcOrd="0" destOrd="0" presId="urn:microsoft.com/office/officeart/2005/8/layout/vList2"/>
    <dgm:cxn modelId="{C7818446-93FC-489B-8603-B0425C72FEC5}" srcId="{6F244B12-D0C4-42FC-9992-D288BC91F99F}" destId="{786C66FF-D8C1-425D-951E-C15DEC6EA9E9}" srcOrd="3" destOrd="0" parTransId="{2615C70D-945D-403D-86FE-AF97768662C4}" sibTransId="{7E6BD802-62C5-40BA-A59D-47C7EF274D65}"/>
    <dgm:cxn modelId="{5C843C5E-9CB1-4FD8-BA95-169683BD7962}" type="presOf" srcId="{6F244B12-D0C4-42FC-9992-D288BC91F99F}" destId="{215A1AE6-F71F-4053-870A-A4620D245CE0}" srcOrd="0" destOrd="0" presId="urn:microsoft.com/office/officeart/2005/8/layout/vList2"/>
    <dgm:cxn modelId="{1AAF0AC5-87A7-4783-B1FF-0F2DAD5894CF}" type="presOf" srcId="{FF0FFA06-3A00-41C2-AEE7-829C14740EA1}" destId="{E10598D2-B968-4AAB-9965-195807E897AC}" srcOrd="0" destOrd="0" presId="urn:microsoft.com/office/officeart/2005/8/layout/vList2"/>
    <dgm:cxn modelId="{F6C249D0-2FB3-4653-AAC7-958E1A86C1E0}" srcId="{6F244B12-D0C4-42FC-9992-D288BC91F99F}" destId="{1D72569C-A8B3-4F87-89EB-53455E19C8BC}" srcOrd="1" destOrd="0" parTransId="{A80827EA-ADCB-468D-93C5-413A573D1977}" sibTransId="{7B405D85-8407-4094-9B96-7BBD874F0ECA}"/>
    <dgm:cxn modelId="{CC5EE06A-BB3A-4A67-A3EB-13C7CFF1D287}" srcId="{6F244B12-D0C4-42FC-9992-D288BC91F99F}" destId="{FF0FFA06-3A00-41C2-AEE7-829C14740EA1}" srcOrd="2" destOrd="0" parTransId="{6950E08B-AEBF-4133-80E3-5F4F63330DAA}" sibTransId="{EE805CB9-37A0-4903-8D84-7A68A0345F32}"/>
    <dgm:cxn modelId="{090F65A5-C9D9-4B38-867C-9CCF6DFF3716}" type="presOf" srcId="{1D72569C-A8B3-4F87-89EB-53455E19C8BC}" destId="{ADAF7B0E-504D-4451-BE0B-F4534ADDB3CB}" srcOrd="0" destOrd="0" presId="urn:microsoft.com/office/officeart/2005/8/layout/vList2"/>
    <dgm:cxn modelId="{76851D23-F1FB-44D8-B675-7D7A9784D7DE}" srcId="{6F244B12-D0C4-42FC-9992-D288BC91F99F}" destId="{237A8EC6-D044-4397-8C79-71192571F7ED}" srcOrd="4" destOrd="0" parTransId="{E727AB25-741E-4310-9A82-D270A720A591}" sibTransId="{65F889BA-B3FD-4A4D-8EE5-C931CAECF309}"/>
    <dgm:cxn modelId="{9EF7E5D7-14D6-4CF0-A4C4-1096C1BB5B22}" type="presOf" srcId="{D4477178-0699-48B5-8D1A-060F052C55B0}" destId="{26E97438-11E6-46F0-B59D-8BEED1961E58}" srcOrd="0" destOrd="0" presId="urn:microsoft.com/office/officeart/2005/8/layout/vList2"/>
    <dgm:cxn modelId="{4DDB95FC-7CFC-46C0-815F-90102B982E25}" type="presOf" srcId="{786C66FF-D8C1-425D-951E-C15DEC6EA9E9}" destId="{A9C9EEE4-177B-446E-B1DD-0792CCB48AE2}" srcOrd="0" destOrd="0" presId="urn:microsoft.com/office/officeart/2005/8/layout/vList2"/>
    <dgm:cxn modelId="{ECB06747-FF06-4B78-9862-C7F4DFFA8B25}" type="presParOf" srcId="{215A1AE6-F71F-4053-870A-A4620D245CE0}" destId="{26E97438-11E6-46F0-B59D-8BEED1961E58}" srcOrd="0" destOrd="0" presId="urn:microsoft.com/office/officeart/2005/8/layout/vList2"/>
    <dgm:cxn modelId="{1AF45BA5-CFF5-468C-A3A2-BD76F52184C2}" type="presParOf" srcId="{215A1AE6-F71F-4053-870A-A4620D245CE0}" destId="{E6F7047C-06E3-4249-93DC-E6DEAD858447}" srcOrd="1" destOrd="0" presId="urn:microsoft.com/office/officeart/2005/8/layout/vList2"/>
    <dgm:cxn modelId="{444EDF58-7FD7-4A19-8994-1F1A9B3AE28C}" type="presParOf" srcId="{215A1AE6-F71F-4053-870A-A4620D245CE0}" destId="{ADAF7B0E-504D-4451-BE0B-F4534ADDB3CB}" srcOrd="2" destOrd="0" presId="urn:microsoft.com/office/officeart/2005/8/layout/vList2"/>
    <dgm:cxn modelId="{ABF1DA22-1F25-43D2-8266-9E46EED1D1BD}" type="presParOf" srcId="{215A1AE6-F71F-4053-870A-A4620D245CE0}" destId="{A3B2FDEA-8F5C-4C7B-896A-A9C9D888DF5F}" srcOrd="3" destOrd="0" presId="urn:microsoft.com/office/officeart/2005/8/layout/vList2"/>
    <dgm:cxn modelId="{C369F03E-27AD-4224-9140-C4AB58178484}" type="presParOf" srcId="{215A1AE6-F71F-4053-870A-A4620D245CE0}" destId="{E10598D2-B968-4AAB-9965-195807E897AC}" srcOrd="4" destOrd="0" presId="urn:microsoft.com/office/officeart/2005/8/layout/vList2"/>
    <dgm:cxn modelId="{135D7591-D3BC-4E58-89C1-EEF94D96E206}" type="presParOf" srcId="{215A1AE6-F71F-4053-870A-A4620D245CE0}" destId="{4F4035A3-9088-406B-85E8-48D94DC41F60}" srcOrd="5" destOrd="0" presId="urn:microsoft.com/office/officeart/2005/8/layout/vList2"/>
    <dgm:cxn modelId="{D969AC08-C45F-40E5-BFB9-13731CE211E5}" type="presParOf" srcId="{215A1AE6-F71F-4053-870A-A4620D245CE0}" destId="{A9C9EEE4-177B-446E-B1DD-0792CCB48AE2}" srcOrd="6" destOrd="0" presId="urn:microsoft.com/office/officeart/2005/8/layout/vList2"/>
    <dgm:cxn modelId="{D8805207-9E73-4A9E-9CA4-9ECC0EFBD3B1}" type="presParOf" srcId="{215A1AE6-F71F-4053-870A-A4620D245CE0}" destId="{5F588441-4FE9-4708-9FEC-0923DE432D55}" srcOrd="7" destOrd="0" presId="urn:microsoft.com/office/officeart/2005/8/layout/vList2"/>
    <dgm:cxn modelId="{2F8065CF-9AF4-4946-AAD0-BA0EE78C69ED}" type="presParOf" srcId="{215A1AE6-F71F-4053-870A-A4620D245CE0}" destId="{13DCFF2E-A97E-41F0-A35F-DCDB788B649C}"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1BF2C8E-3717-404A-A005-CBB521ECD1F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hr-HR"/>
        </a:p>
      </dgm:t>
    </dgm:pt>
    <dgm:pt modelId="{F47862C8-C215-44D0-AD54-90285E4231B8}">
      <dgm:prSet custT="1"/>
      <dgm:spPr>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smtClean="0">
              <a:solidFill>
                <a:schemeClr val="tx1"/>
              </a:solidFill>
            </a:rPr>
            <a:t>Zakonom je omogućen </a:t>
          </a:r>
          <a:r>
            <a:rPr lang="hr-HR" sz="1100" b="1" dirty="0" smtClean="0">
              <a:solidFill>
                <a:schemeClr val="tx1"/>
              </a:solidFill>
            </a:rPr>
            <a:t>RAD UZ MIROVINU </a:t>
          </a:r>
          <a:r>
            <a:rPr lang="hr-HR" sz="1100" b="0" dirty="0" smtClean="0">
              <a:solidFill>
                <a:schemeClr val="tx1"/>
              </a:solidFill>
            </a:rPr>
            <a:t>kao poticajna mjera vraćanja hrvatskih branitelja na tržište rada i povećanja njihove konkurentnosti. Uz starosnu mirovinu omogućen je rad do polovine punog radnog vremena pri čemu se mirovina ne smanjuje ni ne obustavlja. </a:t>
          </a:r>
          <a:r>
            <a:rPr lang="vi-VN" sz="1100" b="0" dirty="0" smtClean="0">
              <a:solidFill>
                <a:schemeClr val="tx1"/>
              </a:solidFill>
            </a:rPr>
            <a:t>Korisnicima invalidske mirovine zbog gubitka radne sposobnosti također je omogućen rad uz mirovinu, bez obustavljanja mirovine, a prije i nakon zaposlenja ne podliježu kontrolnom pregledu. Uz invalidsku mirovinu zbog djelomičnog gubitka radne sposobnosti rad je omogućen u punom radnom vremenu uz smanjenje</a:t>
          </a:r>
          <a:r>
            <a:rPr lang="hr-HR" sz="1100" b="0" dirty="0" smtClean="0">
              <a:solidFill>
                <a:schemeClr val="tx1"/>
              </a:solidFill>
            </a:rPr>
            <a:t> trećine</a:t>
          </a:r>
          <a:r>
            <a:rPr lang="vi-VN" sz="1100" b="0" dirty="0" smtClean="0">
              <a:solidFill>
                <a:schemeClr val="tx1"/>
              </a:solidFill>
            </a:rPr>
            <a:t> mirovine </a:t>
          </a:r>
          <a:r>
            <a:rPr lang="hr-HR" sz="1100" b="0" dirty="0" smtClean="0">
              <a:solidFill>
                <a:schemeClr val="tx1"/>
              </a:solidFill>
            </a:rPr>
            <a:t>(</a:t>
          </a:r>
          <a:r>
            <a:rPr lang="vi-VN" sz="1100" b="0" dirty="0" smtClean="0">
              <a:solidFill>
                <a:schemeClr val="tx1"/>
              </a:solidFill>
            </a:rPr>
            <a:t>prema mirovinskom faktoru 0,6667</a:t>
          </a:r>
          <a:r>
            <a:rPr lang="hr-HR" sz="1100" b="0" dirty="0" smtClean="0">
              <a:solidFill>
                <a:schemeClr val="tx1"/>
              </a:solidFill>
            </a:rPr>
            <a:t>)</a:t>
          </a:r>
          <a:r>
            <a:rPr lang="vi-VN" sz="1100" b="0" dirty="0" smtClean="0">
              <a:solidFill>
                <a:schemeClr val="tx1"/>
              </a:solidFill>
            </a:rPr>
            <a:t>. Uz invalidsku mirovinu zbog potpunog gubitka radne sposobnosti rad je omogućen manje od 3,5 sata dnevno, a mirovina se ne smanjuje</a:t>
          </a:r>
          <a:r>
            <a:rPr lang="vi-VN" sz="1100" b="1" dirty="0" smtClean="0">
              <a:solidFill>
                <a:schemeClr val="tx1"/>
              </a:solidFill>
            </a:rPr>
            <a:t>. </a:t>
          </a:r>
          <a:r>
            <a:rPr lang="hr-HR" sz="1100" b="0" dirty="0" smtClean="0">
              <a:solidFill>
                <a:schemeClr val="tx1"/>
              </a:solidFill>
            </a:rPr>
            <a:t>Procjena financijskog učinka navedenog prava je 41 mil. kn.</a:t>
          </a:r>
        </a:p>
      </dgm:t>
    </dgm:pt>
    <dgm:pt modelId="{85239E71-61EE-45E8-9822-FF9C6F717631}" type="parTrans" cxnId="{DE25C715-9649-401E-8937-43F1001B643B}">
      <dgm:prSet/>
      <dgm:spPr/>
      <dgm:t>
        <a:bodyPr/>
        <a:lstStyle/>
        <a:p>
          <a:endParaRPr lang="hr-HR" sz="1100">
            <a:solidFill>
              <a:schemeClr val="tx1"/>
            </a:solidFill>
          </a:endParaRPr>
        </a:p>
      </dgm:t>
    </dgm:pt>
    <dgm:pt modelId="{34A5F37C-0D99-4A6C-8202-CE86D811EF34}" type="sibTrans" cxnId="{DE25C715-9649-401E-8937-43F1001B643B}">
      <dgm:prSet/>
      <dgm:spPr/>
      <dgm:t>
        <a:bodyPr/>
        <a:lstStyle/>
        <a:p>
          <a:endParaRPr lang="hr-HR" sz="1100">
            <a:solidFill>
              <a:schemeClr val="tx1"/>
            </a:solidFill>
          </a:endParaRPr>
        </a:p>
      </dgm:t>
    </dgm:pt>
    <dgm:pt modelId="{3236DEC2-036A-448E-AF61-83DD6CDEE91B}">
      <dgm:prSet custT="1"/>
      <dgm:spPr>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vi-VN" sz="1100" dirty="0" smtClean="0">
              <a:solidFill>
                <a:schemeClr val="tx1"/>
              </a:solidFill>
            </a:rPr>
            <a:t>Zakon propisuje </a:t>
          </a:r>
          <a:r>
            <a:rPr lang="hr-HR" sz="1100" b="1" dirty="0" smtClean="0">
              <a:solidFill>
                <a:schemeClr val="tx1"/>
              </a:solidFill>
            </a:rPr>
            <a:t>POTPORU ZA OBRAZOVANJE </a:t>
          </a:r>
          <a:r>
            <a:rPr lang="vi-VN" sz="1100" dirty="0" smtClean="0">
              <a:solidFill>
                <a:schemeClr val="tx1"/>
              </a:solidFill>
            </a:rPr>
            <a:t>koje je prema važećem Zakonu regulirano kao pravo na stipendiju, međutim uz proširenje kruga korisnika i na djecu hrvatskih branitelja sa 100 dana borbenog sektora u Domovinskom ratu. Potpora se, kao i do sada stipendija, isplaćuj</a:t>
          </a:r>
          <a:r>
            <a:rPr lang="hr-HR" sz="1100" dirty="0" smtClean="0">
              <a:solidFill>
                <a:schemeClr val="tx1"/>
              </a:solidFill>
            </a:rPr>
            <a:t>e </a:t>
          </a:r>
          <a:r>
            <a:rPr lang="vi-VN" sz="1100" dirty="0" smtClean="0">
              <a:solidFill>
                <a:schemeClr val="tx1"/>
              </a:solidFill>
            </a:rPr>
            <a:t>iz dobiti Fonda hrvatskih branitelja.</a:t>
          </a:r>
          <a:r>
            <a:rPr lang="hr-HR" sz="1100" dirty="0" smtClean="0">
              <a:solidFill>
                <a:schemeClr val="tx1"/>
              </a:solidFill>
            </a:rPr>
            <a:t> Procjena financijskog učinka navedenog prava je 15. mil. kn. </a:t>
          </a:r>
        </a:p>
        <a:p>
          <a:r>
            <a:rPr lang="hr-HR" sz="1100" dirty="0" smtClean="0">
              <a:solidFill>
                <a:schemeClr val="tx1"/>
              </a:solidFill>
            </a:rPr>
            <a:t>Pravo na </a:t>
          </a:r>
          <a:r>
            <a:rPr lang="hr-HR" sz="1100" b="1" dirty="0" smtClean="0">
              <a:solidFill>
                <a:schemeClr val="tx1"/>
              </a:solidFill>
            </a:rPr>
            <a:t>BESPLATNE UDŽBENIKE </a:t>
          </a:r>
          <a:r>
            <a:rPr lang="hr-HR" sz="1100" dirty="0" smtClean="0">
              <a:solidFill>
                <a:schemeClr val="tx1"/>
              </a:solidFill>
            </a:rPr>
            <a:t>vraća se u nadležnost Ministarstva hrvatskih branitelja s proširenim krugom korisnika i na djecu hrvatskih branitelja sa 100 dana borbenog sektora u Domovinskom ratu. </a:t>
          </a:r>
          <a:r>
            <a:rPr lang="pl-PL" sz="1100" dirty="0" smtClean="0">
              <a:solidFill>
                <a:schemeClr val="tx1"/>
              </a:solidFill>
            </a:rPr>
            <a:t>Procjena financijskog učinka za 2018. godinu je oko 17,5 mil. kn za 24 tisuće korisnika.</a:t>
          </a:r>
          <a:endParaRPr lang="hr-HR" sz="1100" dirty="0" smtClean="0">
            <a:solidFill>
              <a:schemeClr val="tx1"/>
            </a:solidFill>
          </a:endParaRPr>
        </a:p>
        <a:p>
          <a:r>
            <a:rPr lang="vi-VN" sz="1100" dirty="0" smtClean="0">
              <a:solidFill>
                <a:schemeClr val="tx1"/>
              </a:solidFill>
            </a:rPr>
            <a:t>Pravo prednosti pri </a:t>
          </a:r>
          <a:r>
            <a:rPr lang="hr-HR" sz="1100" b="1" dirty="0" smtClean="0">
              <a:solidFill>
                <a:schemeClr val="tx1"/>
              </a:solidFill>
            </a:rPr>
            <a:t>SMJEŠTAJU U UČENIČKE I STUDENTSKE DOMOVE </a:t>
          </a:r>
          <a:r>
            <a:rPr lang="vi-VN" sz="1100" dirty="0" smtClean="0">
              <a:solidFill>
                <a:schemeClr val="tx1"/>
              </a:solidFill>
            </a:rPr>
            <a:t>također je prošireno i to na djecu hrvatskih branitelja sa 100 dana borbenog sektora u Domovinskom ratu.</a:t>
          </a:r>
          <a:endParaRPr lang="hr-HR" sz="1100" dirty="0" smtClean="0">
            <a:solidFill>
              <a:schemeClr val="tx1"/>
            </a:solidFill>
          </a:endParaRPr>
        </a:p>
      </dgm:t>
    </dgm:pt>
    <dgm:pt modelId="{65828AF6-C903-4C73-80F9-181721EAB6F4}" type="parTrans" cxnId="{548405B6-DBF1-47EE-96DF-4D248E6BB5DD}">
      <dgm:prSet/>
      <dgm:spPr/>
      <dgm:t>
        <a:bodyPr/>
        <a:lstStyle/>
        <a:p>
          <a:endParaRPr lang="hr-HR" sz="1100">
            <a:solidFill>
              <a:schemeClr val="tx1"/>
            </a:solidFill>
          </a:endParaRPr>
        </a:p>
      </dgm:t>
    </dgm:pt>
    <dgm:pt modelId="{1A051C46-8497-4463-8B96-ED147163624F}" type="sibTrans" cxnId="{548405B6-DBF1-47EE-96DF-4D248E6BB5DD}">
      <dgm:prSet/>
      <dgm:spPr/>
      <dgm:t>
        <a:bodyPr/>
        <a:lstStyle/>
        <a:p>
          <a:endParaRPr lang="hr-HR" sz="1100">
            <a:solidFill>
              <a:schemeClr val="tx1"/>
            </a:solidFill>
          </a:endParaRPr>
        </a:p>
      </dgm:t>
    </dgm:pt>
    <dgm:pt modelId="{5BC88CAF-92CF-4F77-917B-EA75D6F37242}">
      <dgm:prSet custT="1"/>
      <dgm:spPr>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dirty="0" smtClean="0">
              <a:solidFill>
                <a:schemeClr val="tx1"/>
              </a:solidFill>
            </a:rPr>
            <a:t>Zakonom se </a:t>
          </a:r>
          <a:r>
            <a:rPr lang="vi-VN" sz="1100" dirty="0" smtClean="0">
              <a:solidFill>
                <a:schemeClr val="tx1"/>
              </a:solidFill>
            </a:rPr>
            <a:t>uvodi </a:t>
          </a:r>
          <a:r>
            <a:rPr lang="vi-VN" sz="1100" b="1" dirty="0" smtClean="0">
              <a:solidFill>
                <a:schemeClr val="tx1"/>
              </a:solidFill>
            </a:rPr>
            <a:t>PRAVO </a:t>
          </a:r>
          <a:r>
            <a:rPr lang="vi-VN" sz="1100" b="1" dirty="0">
              <a:solidFill>
                <a:schemeClr val="tx1"/>
              </a:solidFill>
            </a:rPr>
            <a:t>NA ODVJETNIKA </a:t>
          </a:r>
          <a:r>
            <a:rPr lang="vi-VN" sz="1100" dirty="0">
              <a:solidFill>
                <a:schemeClr val="tx1"/>
              </a:solidFill>
            </a:rPr>
            <a:t>na teret državnog proračuna za HB protiv kojeg se vodi postupak za kazneno djelo protiv vrijednosti zaštićenih međunarodnim </a:t>
          </a:r>
          <a:r>
            <a:rPr lang="hr-HR" sz="1100" dirty="0" smtClean="0">
              <a:solidFill>
                <a:schemeClr val="tx1"/>
              </a:solidFill>
            </a:rPr>
            <a:t>pravom. </a:t>
          </a:r>
          <a:r>
            <a:rPr lang="vi-VN" sz="1100" dirty="0" smtClean="0">
              <a:solidFill>
                <a:schemeClr val="tx1"/>
              </a:solidFill>
            </a:rPr>
            <a:t>Procjena financijskog učinka je 10 mil.</a:t>
          </a:r>
          <a:r>
            <a:rPr lang="hr-HR" sz="1100" dirty="0" smtClean="0">
              <a:solidFill>
                <a:schemeClr val="tx1"/>
              </a:solidFill>
            </a:rPr>
            <a:t>kn.</a:t>
          </a:r>
          <a:r>
            <a:rPr lang="vi-VN" sz="1100" dirty="0" smtClean="0">
              <a:solidFill>
                <a:schemeClr val="tx1"/>
              </a:solidFill>
            </a:rPr>
            <a:t> </a:t>
          </a:r>
          <a:endParaRPr lang="hr-HR" sz="1100" dirty="0">
            <a:solidFill>
              <a:schemeClr val="tx1"/>
            </a:solidFill>
          </a:endParaRPr>
        </a:p>
      </dgm:t>
    </dgm:pt>
    <dgm:pt modelId="{19D3685A-7690-41B6-A72A-CBC1BC7A780F}" type="parTrans" cxnId="{B3F1B80C-4838-4085-B435-C9699A1EFE0B}">
      <dgm:prSet/>
      <dgm:spPr/>
      <dgm:t>
        <a:bodyPr/>
        <a:lstStyle/>
        <a:p>
          <a:endParaRPr lang="hr-HR" sz="1100">
            <a:solidFill>
              <a:schemeClr val="tx1"/>
            </a:solidFill>
          </a:endParaRPr>
        </a:p>
      </dgm:t>
    </dgm:pt>
    <dgm:pt modelId="{63808635-B27E-474C-BD42-B8BF2566563C}" type="sibTrans" cxnId="{B3F1B80C-4838-4085-B435-C9699A1EFE0B}">
      <dgm:prSet/>
      <dgm:spPr/>
      <dgm:t>
        <a:bodyPr/>
        <a:lstStyle/>
        <a:p>
          <a:endParaRPr lang="hr-HR" sz="1100">
            <a:solidFill>
              <a:schemeClr val="tx1"/>
            </a:solidFill>
          </a:endParaRPr>
        </a:p>
      </dgm:t>
    </dgm:pt>
    <dgm:pt modelId="{AD92F852-30D6-47BD-8A12-1923BC3DE770}">
      <dgm:prSet custT="1"/>
      <dgm:spPr>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1" dirty="0">
              <a:solidFill>
                <a:schemeClr val="tx1"/>
              </a:solidFill>
            </a:rPr>
            <a:t>EVIDENCIJA </a:t>
          </a:r>
          <a:r>
            <a:rPr lang="hr-HR" sz="1100" b="1" dirty="0" smtClean="0">
              <a:solidFill>
                <a:schemeClr val="tx1"/>
              </a:solidFill>
            </a:rPr>
            <a:t>hrvatskih branitelja </a:t>
          </a:r>
          <a:r>
            <a:rPr lang="hr-HR" sz="1100" dirty="0" smtClean="0">
              <a:solidFill>
                <a:schemeClr val="tx1"/>
              </a:solidFill>
            </a:rPr>
            <a:t>(nekadašnji Registar hrvatskih branitelja iz Domovinskog rata) više neće biti javna već se koristiti samo u službene potrebe, a radi zaštite digniteta i privatnosti hrvatskih branitelja iz Domovinskog rata.</a:t>
          </a:r>
          <a:endParaRPr lang="hr-HR" sz="1100" dirty="0">
            <a:solidFill>
              <a:schemeClr val="tx1"/>
            </a:solidFill>
          </a:endParaRPr>
        </a:p>
      </dgm:t>
    </dgm:pt>
    <dgm:pt modelId="{B4CE479D-5379-4134-986F-C20264589A54}" type="parTrans" cxnId="{9CAA720C-AEA0-48BC-9C71-B1D77E62D6A2}">
      <dgm:prSet/>
      <dgm:spPr/>
      <dgm:t>
        <a:bodyPr/>
        <a:lstStyle/>
        <a:p>
          <a:endParaRPr lang="hr-HR" sz="1100">
            <a:solidFill>
              <a:schemeClr val="tx1"/>
            </a:solidFill>
          </a:endParaRPr>
        </a:p>
      </dgm:t>
    </dgm:pt>
    <dgm:pt modelId="{0CD33059-52FE-4FD5-9FB2-75C312AEEAEE}" type="sibTrans" cxnId="{9CAA720C-AEA0-48BC-9C71-B1D77E62D6A2}">
      <dgm:prSet/>
      <dgm:spPr/>
      <dgm:t>
        <a:bodyPr/>
        <a:lstStyle/>
        <a:p>
          <a:endParaRPr lang="hr-HR" sz="1100">
            <a:solidFill>
              <a:schemeClr val="tx1"/>
            </a:solidFill>
          </a:endParaRPr>
        </a:p>
      </dgm:t>
    </dgm:pt>
    <dgm:pt modelId="{2CB3508E-7F80-4154-8750-8C9515A7FEB1}" type="pres">
      <dgm:prSet presAssocID="{61BF2C8E-3717-404A-A005-CBB521ECD1F7}" presName="linear" presStyleCnt="0">
        <dgm:presLayoutVars>
          <dgm:animLvl val="lvl"/>
          <dgm:resizeHandles val="exact"/>
        </dgm:presLayoutVars>
      </dgm:prSet>
      <dgm:spPr/>
      <dgm:t>
        <a:bodyPr/>
        <a:lstStyle/>
        <a:p>
          <a:endParaRPr lang="hr-HR"/>
        </a:p>
      </dgm:t>
    </dgm:pt>
    <dgm:pt modelId="{8667BC45-965D-4ACD-8CCF-62F6AC119B0B}" type="pres">
      <dgm:prSet presAssocID="{F47862C8-C215-44D0-AD54-90285E4231B8}" presName="parentText" presStyleLbl="node1" presStyleIdx="0" presStyleCnt="4" custScaleY="88885" custLinFactY="-41532" custLinFactNeighborX="955" custLinFactNeighborY="-100000">
        <dgm:presLayoutVars>
          <dgm:chMax val="0"/>
          <dgm:bulletEnabled val="1"/>
        </dgm:presLayoutVars>
      </dgm:prSet>
      <dgm:spPr/>
      <dgm:t>
        <a:bodyPr/>
        <a:lstStyle/>
        <a:p>
          <a:endParaRPr lang="hr-HR"/>
        </a:p>
      </dgm:t>
    </dgm:pt>
    <dgm:pt modelId="{5F7C3AAB-BF82-4BC0-BF65-6307DDACBBC2}" type="pres">
      <dgm:prSet presAssocID="{34A5F37C-0D99-4A6C-8202-CE86D811EF34}" presName="spacer" presStyleCnt="0"/>
      <dgm:spPr/>
    </dgm:pt>
    <dgm:pt modelId="{F639DAB9-60EE-4F1E-9869-6DC18346E5E2}" type="pres">
      <dgm:prSet presAssocID="{3236DEC2-036A-448E-AF61-83DD6CDEE91B}" presName="parentText" presStyleLbl="node1" presStyleIdx="1" presStyleCnt="4" custScaleY="102067" custLinFactY="-53296" custLinFactNeighborX="39" custLinFactNeighborY="-100000">
        <dgm:presLayoutVars>
          <dgm:chMax val="0"/>
          <dgm:bulletEnabled val="1"/>
        </dgm:presLayoutVars>
      </dgm:prSet>
      <dgm:spPr/>
      <dgm:t>
        <a:bodyPr/>
        <a:lstStyle/>
        <a:p>
          <a:endParaRPr lang="hr-HR"/>
        </a:p>
      </dgm:t>
    </dgm:pt>
    <dgm:pt modelId="{C3BAF323-5848-4862-9209-E36D81C9B3A8}" type="pres">
      <dgm:prSet presAssocID="{1A051C46-8497-4463-8B96-ED147163624F}" presName="spacer" presStyleCnt="0"/>
      <dgm:spPr/>
    </dgm:pt>
    <dgm:pt modelId="{0466CF4A-5616-497C-988A-6FF54B4E8363}" type="pres">
      <dgm:prSet presAssocID="{5BC88CAF-92CF-4F77-917B-EA75D6F37242}" presName="parentText" presStyleLbl="node1" presStyleIdx="2" presStyleCnt="4" custScaleY="37225" custLinFactY="-64170" custLinFactNeighborX="81" custLinFactNeighborY="-100000">
        <dgm:presLayoutVars>
          <dgm:chMax val="0"/>
          <dgm:bulletEnabled val="1"/>
        </dgm:presLayoutVars>
      </dgm:prSet>
      <dgm:spPr/>
      <dgm:t>
        <a:bodyPr/>
        <a:lstStyle/>
        <a:p>
          <a:endParaRPr lang="hr-HR"/>
        </a:p>
      </dgm:t>
    </dgm:pt>
    <dgm:pt modelId="{BAE3895E-BB60-47BD-A279-8A45877C0538}" type="pres">
      <dgm:prSet presAssocID="{63808635-B27E-474C-BD42-B8BF2566563C}" presName="spacer" presStyleCnt="0"/>
      <dgm:spPr/>
    </dgm:pt>
    <dgm:pt modelId="{76B40F2C-F030-4363-B0DF-65EC40B194EE}" type="pres">
      <dgm:prSet presAssocID="{AD92F852-30D6-47BD-8A12-1923BC3DE770}" presName="parentText" presStyleLbl="node1" presStyleIdx="3" presStyleCnt="4" custScaleY="36835" custLinFactY="-75874" custLinFactNeighborX="81" custLinFactNeighborY="-100000">
        <dgm:presLayoutVars>
          <dgm:chMax val="0"/>
          <dgm:bulletEnabled val="1"/>
        </dgm:presLayoutVars>
      </dgm:prSet>
      <dgm:spPr/>
      <dgm:t>
        <a:bodyPr/>
        <a:lstStyle/>
        <a:p>
          <a:endParaRPr lang="hr-HR"/>
        </a:p>
      </dgm:t>
    </dgm:pt>
  </dgm:ptLst>
  <dgm:cxnLst>
    <dgm:cxn modelId="{DD15CD35-837F-4A9B-A05B-8E9EF0B7FDEB}" type="presOf" srcId="{F47862C8-C215-44D0-AD54-90285E4231B8}" destId="{8667BC45-965D-4ACD-8CCF-62F6AC119B0B}" srcOrd="0" destOrd="0" presId="urn:microsoft.com/office/officeart/2005/8/layout/vList2"/>
    <dgm:cxn modelId="{94FEAFCF-9077-4539-B084-4D7409D6DA95}" type="presOf" srcId="{AD92F852-30D6-47BD-8A12-1923BC3DE770}" destId="{76B40F2C-F030-4363-B0DF-65EC40B194EE}" srcOrd="0" destOrd="0" presId="urn:microsoft.com/office/officeart/2005/8/layout/vList2"/>
    <dgm:cxn modelId="{548405B6-DBF1-47EE-96DF-4D248E6BB5DD}" srcId="{61BF2C8E-3717-404A-A005-CBB521ECD1F7}" destId="{3236DEC2-036A-448E-AF61-83DD6CDEE91B}" srcOrd="1" destOrd="0" parTransId="{65828AF6-C903-4C73-80F9-181721EAB6F4}" sibTransId="{1A051C46-8497-4463-8B96-ED147163624F}"/>
    <dgm:cxn modelId="{DE25C715-9649-401E-8937-43F1001B643B}" srcId="{61BF2C8E-3717-404A-A005-CBB521ECD1F7}" destId="{F47862C8-C215-44D0-AD54-90285E4231B8}" srcOrd="0" destOrd="0" parTransId="{85239E71-61EE-45E8-9822-FF9C6F717631}" sibTransId="{34A5F37C-0D99-4A6C-8202-CE86D811EF34}"/>
    <dgm:cxn modelId="{E84272D6-B31F-44AA-AB65-184F2450475E}" type="presOf" srcId="{5BC88CAF-92CF-4F77-917B-EA75D6F37242}" destId="{0466CF4A-5616-497C-988A-6FF54B4E8363}" srcOrd="0" destOrd="0" presId="urn:microsoft.com/office/officeart/2005/8/layout/vList2"/>
    <dgm:cxn modelId="{60DA4CFF-AB63-41E9-AABB-2D75EBC58D23}" type="presOf" srcId="{3236DEC2-036A-448E-AF61-83DD6CDEE91B}" destId="{F639DAB9-60EE-4F1E-9869-6DC18346E5E2}" srcOrd="0" destOrd="0" presId="urn:microsoft.com/office/officeart/2005/8/layout/vList2"/>
    <dgm:cxn modelId="{B3F1B80C-4838-4085-B435-C9699A1EFE0B}" srcId="{61BF2C8E-3717-404A-A005-CBB521ECD1F7}" destId="{5BC88CAF-92CF-4F77-917B-EA75D6F37242}" srcOrd="2" destOrd="0" parTransId="{19D3685A-7690-41B6-A72A-CBC1BC7A780F}" sibTransId="{63808635-B27E-474C-BD42-B8BF2566563C}"/>
    <dgm:cxn modelId="{E8247079-A818-4D15-8311-EEFCB3F54345}" type="presOf" srcId="{61BF2C8E-3717-404A-A005-CBB521ECD1F7}" destId="{2CB3508E-7F80-4154-8750-8C9515A7FEB1}" srcOrd="0" destOrd="0" presId="urn:microsoft.com/office/officeart/2005/8/layout/vList2"/>
    <dgm:cxn modelId="{9CAA720C-AEA0-48BC-9C71-B1D77E62D6A2}" srcId="{61BF2C8E-3717-404A-A005-CBB521ECD1F7}" destId="{AD92F852-30D6-47BD-8A12-1923BC3DE770}" srcOrd="3" destOrd="0" parTransId="{B4CE479D-5379-4134-986F-C20264589A54}" sibTransId="{0CD33059-52FE-4FD5-9FB2-75C312AEEAEE}"/>
    <dgm:cxn modelId="{2347A27B-E6DE-420B-A972-3856BBE5D4BB}" type="presParOf" srcId="{2CB3508E-7F80-4154-8750-8C9515A7FEB1}" destId="{8667BC45-965D-4ACD-8CCF-62F6AC119B0B}" srcOrd="0" destOrd="0" presId="urn:microsoft.com/office/officeart/2005/8/layout/vList2"/>
    <dgm:cxn modelId="{79EA31E4-9ED5-4B31-A2B8-DF04CD9D72B9}" type="presParOf" srcId="{2CB3508E-7F80-4154-8750-8C9515A7FEB1}" destId="{5F7C3AAB-BF82-4BC0-BF65-6307DDACBBC2}" srcOrd="1" destOrd="0" presId="urn:microsoft.com/office/officeart/2005/8/layout/vList2"/>
    <dgm:cxn modelId="{9C76A12B-4A89-431A-9D8B-0795DF2F39D2}" type="presParOf" srcId="{2CB3508E-7F80-4154-8750-8C9515A7FEB1}" destId="{F639DAB9-60EE-4F1E-9869-6DC18346E5E2}" srcOrd="2" destOrd="0" presId="urn:microsoft.com/office/officeart/2005/8/layout/vList2"/>
    <dgm:cxn modelId="{DEF53DEE-08D5-4D77-8C7D-50481D62FFB3}" type="presParOf" srcId="{2CB3508E-7F80-4154-8750-8C9515A7FEB1}" destId="{C3BAF323-5848-4862-9209-E36D81C9B3A8}" srcOrd="3" destOrd="0" presId="urn:microsoft.com/office/officeart/2005/8/layout/vList2"/>
    <dgm:cxn modelId="{228E6132-1E10-4541-A191-7CCA3CB5FF91}" type="presParOf" srcId="{2CB3508E-7F80-4154-8750-8C9515A7FEB1}" destId="{0466CF4A-5616-497C-988A-6FF54B4E8363}" srcOrd="4" destOrd="0" presId="urn:microsoft.com/office/officeart/2005/8/layout/vList2"/>
    <dgm:cxn modelId="{FF797DA8-2C36-4AF9-8058-C7DE71B6B4A9}" type="presParOf" srcId="{2CB3508E-7F80-4154-8750-8C9515A7FEB1}" destId="{BAE3895E-BB60-47BD-A279-8A45877C0538}" srcOrd="5" destOrd="0" presId="urn:microsoft.com/office/officeart/2005/8/layout/vList2"/>
    <dgm:cxn modelId="{A56CBF60-FB7A-4451-A6DE-17A695E4AB7C}" type="presParOf" srcId="{2CB3508E-7F80-4154-8750-8C9515A7FEB1}" destId="{76B40F2C-F030-4363-B0DF-65EC40B194E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7ECCDC-9CA4-429B-8A50-FB31CB264C00}"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hr-HR"/>
        </a:p>
      </dgm:t>
    </dgm:pt>
    <dgm:pt modelId="{37937DA7-685E-43C3-80F0-7D69A36ECD17}">
      <dgm:prSet phldrT="[Teks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b="1" dirty="0">
              <a:solidFill>
                <a:schemeClr val="tx1"/>
              </a:solidFill>
            </a:rPr>
            <a:t>Otvaranje roka </a:t>
          </a:r>
          <a:r>
            <a:rPr lang="hr-HR" dirty="0">
              <a:solidFill>
                <a:schemeClr val="tx1"/>
              </a:solidFill>
            </a:rPr>
            <a:t>za nove statuse HRVI po osnovi bolesti</a:t>
          </a:r>
        </a:p>
      </dgm:t>
    </dgm:pt>
    <dgm:pt modelId="{2E8808FF-0499-4118-8B82-F0F98694F2D7}" type="parTrans" cxnId="{23E453B5-5E1E-4FBD-A6AA-AC57DF6E918D}">
      <dgm:prSet/>
      <dgm:spPr/>
      <dgm:t>
        <a:bodyPr/>
        <a:lstStyle/>
        <a:p>
          <a:endParaRPr lang="hr-HR"/>
        </a:p>
      </dgm:t>
    </dgm:pt>
    <dgm:pt modelId="{7DE0C9F3-C8C3-4673-A4CA-E33D14FCF64F}" type="sibTrans" cxnId="{23E453B5-5E1E-4FBD-A6AA-AC57DF6E918D}">
      <dgm:prSet/>
      <dgm:spPr/>
      <dgm:t>
        <a:bodyPr/>
        <a:lstStyle/>
        <a:p>
          <a:endParaRPr lang="hr-HR"/>
        </a:p>
      </dgm:t>
    </dgm:pt>
    <dgm:pt modelId="{890868DE-9EC1-4FF6-9BF3-4201E0A8C861}">
      <dgm:prSe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l-PL" dirty="0">
              <a:solidFill>
                <a:schemeClr val="tx1"/>
              </a:solidFill>
            </a:rPr>
            <a:t>21.11.2009. </a:t>
          </a:r>
          <a:r>
            <a:rPr lang="pl-PL" b="1" dirty="0">
              <a:solidFill>
                <a:schemeClr val="tx1"/>
              </a:solidFill>
            </a:rPr>
            <a:t>zatvoren rok </a:t>
          </a:r>
          <a:r>
            <a:rPr lang="pl-PL" dirty="0">
              <a:solidFill>
                <a:schemeClr val="tx1"/>
              </a:solidFill>
            </a:rPr>
            <a:t>za priznavanje statusa HB</a:t>
          </a:r>
          <a:endParaRPr lang="hr-HR" dirty="0">
            <a:solidFill>
              <a:schemeClr val="tx1"/>
            </a:solidFill>
          </a:endParaRPr>
        </a:p>
      </dgm:t>
    </dgm:pt>
    <dgm:pt modelId="{28AC2C6B-BB10-452A-B501-66C88D1ED204}" type="parTrans" cxnId="{890F6FC7-2F91-4EDF-A6EB-0D0592C30C11}">
      <dgm:prSet/>
      <dgm:spPr/>
      <dgm:t>
        <a:bodyPr/>
        <a:lstStyle/>
        <a:p>
          <a:endParaRPr lang="hr-HR"/>
        </a:p>
      </dgm:t>
    </dgm:pt>
    <dgm:pt modelId="{18A46843-9753-4968-A958-B1FB3A8A644C}" type="sibTrans" cxnId="{890F6FC7-2F91-4EDF-A6EB-0D0592C30C11}">
      <dgm:prSet/>
      <dgm:spPr/>
      <dgm:t>
        <a:bodyPr/>
        <a:lstStyle/>
        <a:p>
          <a:endParaRPr lang="hr-HR"/>
        </a:p>
      </dgm:t>
    </dgm:pt>
    <dgm:pt modelId="{0D6FDA82-13A7-44A5-8D94-9BD8C62E1825}">
      <dgm:prSe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a:solidFill>
                <a:schemeClr val="tx1"/>
              </a:solidFill>
            </a:rPr>
            <a:t>velik broj HB ostao bez zasluženog statusa</a:t>
          </a:r>
        </a:p>
      </dgm:t>
    </dgm:pt>
    <dgm:pt modelId="{A3E2647F-CC73-4B1D-9434-F4D3891D582F}" type="parTrans" cxnId="{D7A3AD21-0620-458E-9B58-6A1E530C7D15}">
      <dgm:prSet/>
      <dgm:spPr/>
      <dgm:t>
        <a:bodyPr/>
        <a:lstStyle/>
        <a:p>
          <a:endParaRPr lang="hr-HR"/>
        </a:p>
      </dgm:t>
    </dgm:pt>
    <dgm:pt modelId="{4949C398-93CC-4ED1-90AC-D2E338134955}" type="sibTrans" cxnId="{D7A3AD21-0620-458E-9B58-6A1E530C7D15}">
      <dgm:prSet/>
      <dgm:spPr/>
      <dgm:t>
        <a:bodyPr/>
        <a:lstStyle/>
        <a:p>
          <a:endParaRPr lang="hr-HR"/>
        </a:p>
      </dgm:t>
    </dgm:pt>
    <dgm:pt modelId="{F9CF6E29-77EC-4268-A641-D7C956B8AB84}">
      <dgm:prSe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solidFill>
                <a:schemeClr val="tx1"/>
              </a:solidFill>
            </a:rPr>
            <a:t>diskriminacija dijela populacije koja nije predala zahtjeve na vrijeme</a:t>
          </a:r>
        </a:p>
      </dgm:t>
    </dgm:pt>
    <dgm:pt modelId="{5B582CC3-86FA-4AFC-BBE4-228C4A37ABBA}" type="parTrans" cxnId="{86B40931-5940-491C-800C-55B46E35F05E}">
      <dgm:prSet/>
      <dgm:spPr/>
      <dgm:t>
        <a:bodyPr/>
        <a:lstStyle/>
        <a:p>
          <a:endParaRPr lang="hr-HR"/>
        </a:p>
      </dgm:t>
    </dgm:pt>
    <dgm:pt modelId="{8E93BE77-F13A-4321-9E93-BF6FCF3E7507}" type="sibTrans" cxnId="{86B40931-5940-491C-800C-55B46E35F05E}">
      <dgm:prSet/>
      <dgm:spPr/>
      <dgm:t>
        <a:bodyPr/>
        <a:lstStyle/>
        <a:p>
          <a:endParaRPr lang="hr-HR"/>
        </a:p>
      </dgm:t>
    </dgm:pt>
    <dgm:pt modelId="{4AB04AAC-8081-4C3C-A73F-BB131C296AD5}">
      <dgm:prSet/>
      <dgm:spPr>
        <a:solidFill>
          <a:srgbClr val="FEE3C6"/>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NOVI ZAKON STATUS HB</a:t>
          </a:r>
        </a:p>
      </dgm:t>
    </dgm:pt>
    <dgm:pt modelId="{23C3972F-E7AD-4E15-962C-801165F701D0}" type="parTrans" cxnId="{4EBEE658-0A2C-4A45-B730-10B36769AA15}">
      <dgm:prSet/>
      <dgm:spPr/>
      <dgm:t>
        <a:bodyPr/>
        <a:lstStyle/>
        <a:p>
          <a:endParaRPr lang="hr-HR"/>
        </a:p>
      </dgm:t>
    </dgm:pt>
    <dgm:pt modelId="{649D57D9-B16C-4D0D-BBC4-84874346528B}" type="sibTrans" cxnId="{4EBEE658-0A2C-4A45-B730-10B36769AA15}">
      <dgm:prSet/>
      <dgm:spPr/>
      <dgm:t>
        <a:bodyPr/>
        <a:lstStyle/>
        <a:p>
          <a:endParaRPr lang="hr-HR"/>
        </a:p>
      </dgm:t>
    </dgm:pt>
    <dgm:pt modelId="{434BEA5F-C7FE-484E-BDB8-AE242DDC3FBB}">
      <dgm:prSe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b="1" dirty="0">
              <a:solidFill>
                <a:schemeClr val="tx1"/>
              </a:solidFill>
            </a:rPr>
            <a:t>Otvaranje roka </a:t>
          </a:r>
          <a:r>
            <a:rPr lang="hr-HR" dirty="0">
              <a:solidFill>
                <a:schemeClr val="tx1"/>
              </a:solidFill>
            </a:rPr>
            <a:t>za nove statuse HB</a:t>
          </a:r>
        </a:p>
      </dgm:t>
    </dgm:pt>
    <dgm:pt modelId="{A74EE626-AB19-45E7-96C5-AD9DE5A13AEA}" type="parTrans" cxnId="{10598B54-064B-4CF8-8F8A-17EBFE0C268C}">
      <dgm:prSet/>
      <dgm:spPr/>
      <dgm:t>
        <a:bodyPr/>
        <a:lstStyle/>
        <a:p>
          <a:endParaRPr lang="hr-HR"/>
        </a:p>
      </dgm:t>
    </dgm:pt>
    <dgm:pt modelId="{E7F82240-1092-43E9-8453-1113E5B5CD41}" type="sibTrans" cxnId="{10598B54-064B-4CF8-8F8A-17EBFE0C268C}">
      <dgm:prSet/>
      <dgm:spPr/>
      <dgm:t>
        <a:bodyPr/>
        <a:lstStyle/>
        <a:p>
          <a:endParaRPr lang="hr-HR"/>
        </a:p>
      </dgm:t>
    </dgm:pt>
    <dgm:pt modelId="{91A7F308-9552-42FE-9F45-88AFCEBCDB27}">
      <dgm:prSet/>
      <dgm:spPr>
        <a:solidFill>
          <a:schemeClr val="bg1">
            <a:lumMod val="6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TRENUTNO</a:t>
          </a:r>
        </a:p>
        <a:p>
          <a:r>
            <a:rPr lang="hr-HR" dirty="0"/>
            <a:t>STATUS HRVI</a:t>
          </a:r>
        </a:p>
      </dgm:t>
    </dgm:pt>
    <dgm:pt modelId="{A2CDF5B8-5753-45B1-9051-CAACDBF1E9CB}" type="parTrans" cxnId="{FD165706-3954-4972-88DB-E5C5FEF2303A}">
      <dgm:prSet/>
      <dgm:spPr/>
      <dgm:t>
        <a:bodyPr/>
        <a:lstStyle/>
        <a:p>
          <a:endParaRPr lang="hr-HR"/>
        </a:p>
      </dgm:t>
    </dgm:pt>
    <dgm:pt modelId="{3A27BC5B-4968-4FB2-AFBA-88DBFD8290AA}" type="sibTrans" cxnId="{FD165706-3954-4972-88DB-E5C5FEF2303A}">
      <dgm:prSet/>
      <dgm:spPr/>
      <dgm:t>
        <a:bodyPr/>
        <a:lstStyle/>
        <a:p>
          <a:endParaRPr lang="hr-HR"/>
        </a:p>
      </dgm:t>
    </dgm:pt>
    <dgm:pt modelId="{F12C3104-A11C-49E2-BE6D-33FCC8B5EF20}">
      <dgm:prSe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solidFill>
                <a:schemeClr val="tx1"/>
              </a:solidFill>
            </a:rPr>
            <a:t>01.01.2006. </a:t>
          </a:r>
          <a:r>
            <a:rPr lang="hr-HR" b="1" dirty="0">
              <a:solidFill>
                <a:schemeClr val="tx1"/>
              </a:solidFill>
            </a:rPr>
            <a:t>zatvoren rok </a:t>
          </a:r>
          <a:r>
            <a:rPr lang="hr-HR" dirty="0">
              <a:solidFill>
                <a:schemeClr val="tx1"/>
              </a:solidFill>
            </a:rPr>
            <a:t>za priznavanja statusa HRVI po osnovi bolesti</a:t>
          </a:r>
        </a:p>
      </dgm:t>
    </dgm:pt>
    <dgm:pt modelId="{0CD931F4-D03E-44A7-A91F-E450C969F05A}" type="parTrans" cxnId="{92154734-3CA7-46F4-8421-35A68A8218C3}">
      <dgm:prSet/>
      <dgm:spPr/>
      <dgm:t>
        <a:bodyPr/>
        <a:lstStyle/>
        <a:p>
          <a:endParaRPr lang="hr-HR"/>
        </a:p>
      </dgm:t>
    </dgm:pt>
    <dgm:pt modelId="{67811781-0A4F-4FCC-92B2-029F093BBEA3}" type="sibTrans" cxnId="{92154734-3CA7-46F4-8421-35A68A8218C3}">
      <dgm:prSet/>
      <dgm:spPr/>
      <dgm:t>
        <a:bodyPr/>
        <a:lstStyle/>
        <a:p>
          <a:endParaRPr lang="hr-HR"/>
        </a:p>
      </dgm:t>
    </dgm:pt>
    <dgm:pt modelId="{6F307A9A-33AF-4EDC-B4A7-7B5F63CBE7EA}">
      <dgm:prSe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solidFill>
                <a:schemeClr val="tx1"/>
              </a:solidFill>
            </a:rPr>
            <a:t>znanstvena istraživanja ne poznaju vremensko ograničenje nastupa bolesti kao posljedice proživljene ratne traume</a:t>
          </a:r>
        </a:p>
      </dgm:t>
    </dgm:pt>
    <dgm:pt modelId="{93AAB88B-B048-40E8-9446-F9A5ECCD905D}" type="parTrans" cxnId="{0B6F49D4-7776-410D-841A-FF5013CFA3B3}">
      <dgm:prSet/>
      <dgm:spPr/>
      <dgm:t>
        <a:bodyPr/>
        <a:lstStyle/>
        <a:p>
          <a:endParaRPr lang="hr-HR"/>
        </a:p>
      </dgm:t>
    </dgm:pt>
    <dgm:pt modelId="{A4EEE01A-E2FC-4651-BFF7-79C37AF9D27F}" type="sibTrans" cxnId="{0B6F49D4-7776-410D-841A-FF5013CFA3B3}">
      <dgm:prSet/>
      <dgm:spPr/>
      <dgm:t>
        <a:bodyPr/>
        <a:lstStyle/>
        <a:p>
          <a:endParaRPr lang="hr-HR"/>
        </a:p>
      </dgm:t>
    </dgm:pt>
    <dgm:pt modelId="{2533A52A-CC32-4D5D-987A-1290B9D6B031}">
      <dgm:prSet/>
      <dgm:spPr>
        <a:solidFill>
          <a:srgbClr val="FEE3C6"/>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NOVI ZAKON</a:t>
          </a:r>
        </a:p>
        <a:p>
          <a:r>
            <a:rPr lang="hr-HR" dirty="0"/>
            <a:t>STATUS HRVI</a:t>
          </a:r>
        </a:p>
      </dgm:t>
    </dgm:pt>
    <dgm:pt modelId="{EF504686-14E6-47A4-847C-83DD44F5AAED}" type="parTrans" cxnId="{8DB36EB6-4BB4-4C44-824C-5B5D2948665F}">
      <dgm:prSet/>
      <dgm:spPr/>
      <dgm:t>
        <a:bodyPr/>
        <a:lstStyle/>
        <a:p>
          <a:endParaRPr lang="hr-HR"/>
        </a:p>
      </dgm:t>
    </dgm:pt>
    <dgm:pt modelId="{3BD6943C-2FFC-4533-B593-B03401711512}" type="sibTrans" cxnId="{8DB36EB6-4BB4-4C44-824C-5B5D2948665F}">
      <dgm:prSet/>
      <dgm:spPr/>
      <dgm:t>
        <a:bodyPr/>
        <a:lstStyle/>
        <a:p>
          <a:endParaRPr lang="hr-HR"/>
        </a:p>
      </dgm:t>
    </dgm:pt>
    <dgm:pt modelId="{0F177B1B-35C9-4D45-8F89-E3725AAD36C3}">
      <dgm:prSet phldrT="[Teks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solidFill>
                <a:schemeClr val="tx1"/>
              </a:solidFill>
            </a:rPr>
            <a:t>uzročno-posljedičnu vezu bolesti  i sudjelovanja u DR utvrđuju liječnička povjerenstva MHB</a:t>
          </a:r>
        </a:p>
      </dgm:t>
    </dgm:pt>
    <dgm:pt modelId="{3EC4E65B-9166-4E69-934E-AED412A106C4}" type="parTrans" cxnId="{9CDF393E-E2CA-46F4-B20C-1A5CBBC552B3}">
      <dgm:prSet/>
      <dgm:spPr/>
      <dgm:t>
        <a:bodyPr/>
        <a:lstStyle/>
        <a:p>
          <a:endParaRPr lang="hr-HR"/>
        </a:p>
      </dgm:t>
    </dgm:pt>
    <dgm:pt modelId="{FFC7B0B8-FF38-4C80-87F2-AB97188FC1F3}" type="sibTrans" cxnId="{9CDF393E-E2CA-46F4-B20C-1A5CBBC552B3}">
      <dgm:prSet/>
      <dgm:spPr/>
      <dgm:t>
        <a:bodyPr/>
        <a:lstStyle/>
        <a:p>
          <a:endParaRPr lang="hr-HR"/>
        </a:p>
      </dgm:t>
    </dgm:pt>
    <dgm:pt modelId="{6022D3E4-9C7D-44A6-A0D7-CB62D691FE3E}">
      <dgm:prSet phldrT="[Tekst]"/>
      <dgm:spPr>
        <a:solidFill>
          <a:schemeClr val="bg1">
            <a:lumMod val="6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TRENUTNO</a:t>
          </a:r>
        </a:p>
        <a:p>
          <a:r>
            <a:rPr lang="hr-HR" dirty="0"/>
            <a:t>STATUS HB</a:t>
          </a:r>
        </a:p>
      </dgm:t>
    </dgm:pt>
    <dgm:pt modelId="{32A271D7-892C-404F-B4CA-C9C01F23B45B}" type="sibTrans" cxnId="{8CA63927-77C3-4DA6-895D-BF6527439CE6}">
      <dgm:prSet/>
      <dgm:spPr/>
      <dgm:t>
        <a:bodyPr/>
        <a:lstStyle/>
        <a:p>
          <a:endParaRPr lang="hr-HR"/>
        </a:p>
      </dgm:t>
    </dgm:pt>
    <dgm:pt modelId="{E6080AF8-BD76-4348-A949-534C96FB6443}" type="parTrans" cxnId="{8CA63927-77C3-4DA6-895D-BF6527439CE6}">
      <dgm:prSet/>
      <dgm:spPr/>
      <dgm:t>
        <a:bodyPr/>
        <a:lstStyle/>
        <a:p>
          <a:endParaRPr lang="hr-HR"/>
        </a:p>
      </dgm:t>
    </dgm:pt>
    <dgm:pt modelId="{5DEE03CD-ACF6-4EEA-8AAC-8A10DAF736F4}" type="pres">
      <dgm:prSet presAssocID="{BC7ECCDC-9CA4-429B-8A50-FB31CB264C00}" presName="theList" presStyleCnt="0">
        <dgm:presLayoutVars>
          <dgm:dir/>
          <dgm:animLvl val="lvl"/>
          <dgm:resizeHandles val="exact"/>
        </dgm:presLayoutVars>
      </dgm:prSet>
      <dgm:spPr/>
      <dgm:t>
        <a:bodyPr/>
        <a:lstStyle/>
        <a:p>
          <a:endParaRPr lang="hr-HR"/>
        </a:p>
      </dgm:t>
    </dgm:pt>
    <dgm:pt modelId="{5A5CC7E2-DE22-4A3B-9A6F-E410B2729BCA}" type="pres">
      <dgm:prSet presAssocID="{6022D3E4-9C7D-44A6-A0D7-CB62D691FE3E}" presName="compNode" presStyleCnt="0"/>
      <dgm:spPr/>
    </dgm:pt>
    <dgm:pt modelId="{CFBE04D1-B64F-4D96-9C0D-3483BE3D1650}" type="pres">
      <dgm:prSet presAssocID="{6022D3E4-9C7D-44A6-A0D7-CB62D691FE3E}" presName="aNode" presStyleLbl="bgShp" presStyleIdx="0" presStyleCnt="4" custScaleY="63077" custLinFactNeighborX="-102" custLinFactNeighborY="-16377"/>
      <dgm:spPr/>
      <dgm:t>
        <a:bodyPr/>
        <a:lstStyle/>
        <a:p>
          <a:endParaRPr lang="hr-HR"/>
        </a:p>
      </dgm:t>
    </dgm:pt>
    <dgm:pt modelId="{79578670-4495-447B-824D-4FD2C08D27B0}" type="pres">
      <dgm:prSet presAssocID="{6022D3E4-9C7D-44A6-A0D7-CB62D691FE3E}" presName="textNode" presStyleLbl="bgShp" presStyleIdx="0" presStyleCnt="4"/>
      <dgm:spPr/>
      <dgm:t>
        <a:bodyPr/>
        <a:lstStyle/>
        <a:p>
          <a:endParaRPr lang="hr-HR"/>
        </a:p>
      </dgm:t>
    </dgm:pt>
    <dgm:pt modelId="{7F27EB50-FB7C-4574-A4FC-86EF9C85F07C}" type="pres">
      <dgm:prSet presAssocID="{6022D3E4-9C7D-44A6-A0D7-CB62D691FE3E}" presName="compChildNode" presStyleCnt="0"/>
      <dgm:spPr/>
    </dgm:pt>
    <dgm:pt modelId="{54CA26AF-99B0-481B-A11F-45EB879FA7C5}" type="pres">
      <dgm:prSet presAssocID="{6022D3E4-9C7D-44A6-A0D7-CB62D691FE3E}" presName="theInnerList" presStyleCnt="0"/>
      <dgm:spPr/>
    </dgm:pt>
    <dgm:pt modelId="{19E80FF0-BBFE-4B30-98EB-FA997008ADB7}" type="pres">
      <dgm:prSet presAssocID="{890868DE-9EC1-4FF6-9BF3-4201E0A8C861}" presName="childNode" presStyleLbl="node1" presStyleIdx="0" presStyleCnt="8" custScaleX="119040" custScaleY="15121" custLinFactY="-10460" custLinFactNeighborX="1653" custLinFactNeighborY="-100000">
        <dgm:presLayoutVars>
          <dgm:bulletEnabled val="1"/>
        </dgm:presLayoutVars>
      </dgm:prSet>
      <dgm:spPr/>
      <dgm:t>
        <a:bodyPr/>
        <a:lstStyle/>
        <a:p>
          <a:endParaRPr lang="hr-HR"/>
        </a:p>
      </dgm:t>
    </dgm:pt>
    <dgm:pt modelId="{670B34BF-438A-486A-BD5E-09E0961D468B}" type="pres">
      <dgm:prSet presAssocID="{890868DE-9EC1-4FF6-9BF3-4201E0A8C861}" presName="aSpace2" presStyleCnt="0"/>
      <dgm:spPr/>
    </dgm:pt>
    <dgm:pt modelId="{88FD77D3-E139-436D-A0C4-9D660E49DAC1}" type="pres">
      <dgm:prSet presAssocID="{0D6FDA82-13A7-44A5-8D94-9BD8C62E1825}" presName="childNode" presStyleLbl="node1" presStyleIdx="1" presStyleCnt="8" custScaleX="119040" custScaleY="11965" custLinFactY="-8255" custLinFactNeighborX="1653" custLinFactNeighborY="-100000">
        <dgm:presLayoutVars>
          <dgm:bulletEnabled val="1"/>
        </dgm:presLayoutVars>
      </dgm:prSet>
      <dgm:spPr/>
      <dgm:t>
        <a:bodyPr/>
        <a:lstStyle/>
        <a:p>
          <a:endParaRPr lang="hr-HR"/>
        </a:p>
      </dgm:t>
    </dgm:pt>
    <dgm:pt modelId="{08A34F4F-CD1A-4D0B-8DCE-A93498D33289}" type="pres">
      <dgm:prSet presAssocID="{0D6FDA82-13A7-44A5-8D94-9BD8C62E1825}" presName="aSpace2" presStyleCnt="0"/>
      <dgm:spPr/>
    </dgm:pt>
    <dgm:pt modelId="{051B5DE4-D213-4B38-87F6-DED8AA3057D4}" type="pres">
      <dgm:prSet presAssocID="{F9CF6E29-77EC-4268-A641-D7C956B8AB84}" presName="childNode" presStyleLbl="node1" presStyleIdx="2" presStyleCnt="8" custScaleX="119040" custScaleY="13552" custLinFactY="-51151" custLinFactNeighborX="1653" custLinFactNeighborY="-100000">
        <dgm:presLayoutVars>
          <dgm:bulletEnabled val="1"/>
        </dgm:presLayoutVars>
      </dgm:prSet>
      <dgm:spPr/>
      <dgm:t>
        <a:bodyPr/>
        <a:lstStyle/>
        <a:p>
          <a:endParaRPr lang="hr-HR"/>
        </a:p>
      </dgm:t>
    </dgm:pt>
    <dgm:pt modelId="{249EA63F-BD6F-4D03-86B8-9714D9A41800}" type="pres">
      <dgm:prSet presAssocID="{6022D3E4-9C7D-44A6-A0D7-CB62D691FE3E}" presName="aSpace" presStyleCnt="0"/>
      <dgm:spPr/>
    </dgm:pt>
    <dgm:pt modelId="{C56C6708-0921-4413-8B19-42B98EF832F1}" type="pres">
      <dgm:prSet presAssocID="{4AB04AAC-8081-4C3C-A73F-BB131C296AD5}" presName="compNode" presStyleCnt="0"/>
      <dgm:spPr/>
    </dgm:pt>
    <dgm:pt modelId="{D3BE7736-0797-4182-9FEA-0BCC11A4BA68}" type="pres">
      <dgm:prSet presAssocID="{4AB04AAC-8081-4C3C-A73F-BB131C296AD5}" presName="aNode" presStyleLbl="bgShp" presStyleIdx="1" presStyleCnt="4" custScaleY="48984" custLinFactX="-7602" custLinFactNeighborX="-100000" custLinFactNeighborY="25508"/>
      <dgm:spPr/>
      <dgm:t>
        <a:bodyPr/>
        <a:lstStyle/>
        <a:p>
          <a:endParaRPr lang="hr-HR"/>
        </a:p>
      </dgm:t>
    </dgm:pt>
    <dgm:pt modelId="{06FCCA9D-82FA-4A9F-B4FD-5CE95F6AE6D0}" type="pres">
      <dgm:prSet presAssocID="{4AB04AAC-8081-4C3C-A73F-BB131C296AD5}" presName="textNode" presStyleLbl="bgShp" presStyleIdx="1" presStyleCnt="4"/>
      <dgm:spPr/>
      <dgm:t>
        <a:bodyPr/>
        <a:lstStyle/>
        <a:p>
          <a:endParaRPr lang="hr-HR"/>
        </a:p>
      </dgm:t>
    </dgm:pt>
    <dgm:pt modelId="{49EFBB28-9EA9-47DD-973C-71C6F80619D2}" type="pres">
      <dgm:prSet presAssocID="{4AB04AAC-8081-4C3C-A73F-BB131C296AD5}" presName="compChildNode" presStyleCnt="0"/>
      <dgm:spPr/>
    </dgm:pt>
    <dgm:pt modelId="{498B49A9-C116-4A78-9371-88212F0F40B9}" type="pres">
      <dgm:prSet presAssocID="{4AB04AAC-8081-4C3C-A73F-BB131C296AD5}" presName="theInnerList" presStyleCnt="0"/>
      <dgm:spPr/>
    </dgm:pt>
    <dgm:pt modelId="{56E28747-BE2E-40B4-B9D4-976ACDE0E217}" type="pres">
      <dgm:prSet presAssocID="{434BEA5F-C7FE-484E-BDB8-AE242DDC3FBB}" presName="childNode" presStyleLbl="node1" presStyleIdx="3" presStyleCnt="8" custScaleY="16811" custLinFactX="-39597" custLinFactNeighborX="-100000" custLinFactNeighborY="14250">
        <dgm:presLayoutVars>
          <dgm:bulletEnabled val="1"/>
        </dgm:presLayoutVars>
      </dgm:prSet>
      <dgm:spPr/>
      <dgm:t>
        <a:bodyPr/>
        <a:lstStyle/>
        <a:p>
          <a:endParaRPr lang="hr-HR"/>
        </a:p>
      </dgm:t>
    </dgm:pt>
    <dgm:pt modelId="{8031210C-6148-4F30-940A-84C79CE1C747}" type="pres">
      <dgm:prSet presAssocID="{4AB04AAC-8081-4C3C-A73F-BB131C296AD5}" presName="aSpace" presStyleCnt="0"/>
      <dgm:spPr/>
    </dgm:pt>
    <dgm:pt modelId="{739849F5-895F-42CD-8F03-C6048F63FBAE}" type="pres">
      <dgm:prSet presAssocID="{91A7F308-9552-42FE-9F45-88AFCEBCDB27}" presName="compNode" presStyleCnt="0"/>
      <dgm:spPr/>
    </dgm:pt>
    <dgm:pt modelId="{EA936733-FDB0-49AD-B1F2-1CCF44013E32}" type="pres">
      <dgm:prSet presAssocID="{91A7F308-9552-42FE-9F45-88AFCEBCDB27}" presName="aNode" presStyleLbl="bgShp" presStyleIdx="2" presStyleCnt="4" custScaleY="73783" custLinFactX="-9474" custLinFactNeighborX="-100000" custLinFactNeighborY="-13108"/>
      <dgm:spPr/>
      <dgm:t>
        <a:bodyPr/>
        <a:lstStyle/>
        <a:p>
          <a:endParaRPr lang="hr-HR"/>
        </a:p>
      </dgm:t>
    </dgm:pt>
    <dgm:pt modelId="{69519BBC-97E9-4EEC-8208-A47AADEFC784}" type="pres">
      <dgm:prSet presAssocID="{91A7F308-9552-42FE-9F45-88AFCEBCDB27}" presName="textNode" presStyleLbl="bgShp" presStyleIdx="2" presStyleCnt="4"/>
      <dgm:spPr/>
      <dgm:t>
        <a:bodyPr/>
        <a:lstStyle/>
        <a:p>
          <a:endParaRPr lang="hr-HR"/>
        </a:p>
      </dgm:t>
    </dgm:pt>
    <dgm:pt modelId="{23920F7F-2C82-4F90-BA87-6A202D5E9D88}" type="pres">
      <dgm:prSet presAssocID="{91A7F308-9552-42FE-9F45-88AFCEBCDB27}" presName="compChildNode" presStyleCnt="0"/>
      <dgm:spPr/>
    </dgm:pt>
    <dgm:pt modelId="{3BDE6417-4D32-4892-83CE-F084C0CA5459}" type="pres">
      <dgm:prSet presAssocID="{91A7F308-9552-42FE-9F45-88AFCEBCDB27}" presName="theInnerList" presStyleCnt="0"/>
      <dgm:spPr/>
    </dgm:pt>
    <dgm:pt modelId="{3EE7BB07-CC20-428B-9C58-389ABB20D938}" type="pres">
      <dgm:prSet presAssocID="{F12C3104-A11C-49E2-BE6D-33FCC8B5EF20}" presName="childNode" presStyleLbl="node1" presStyleIdx="4" presStyleCnt="8" custScaleX="124283" custScaleY="17917" custLinFactX="-36484" custLinFactY="-20926" custLinFactNeighborX="-100000" custLinFactNeighborY="-100000">
        <dgm:presLayoutVars>
          <dgm:bulletEnabled val="1"/>
        </dgm:presLayoutVars>
      </dgm:prSet>
      <dgm:spPr/>
      <dgm:t>
        <a:bodyPr/>
        <a:lstStyle/>
        <a:p>
          <a:endParaRPr lang="hr-HR"/>
        </a:p>
      </dgm:t>
    </dgm:pt>
    <dgm:pt modelId="{5C6541B6-F430-4A40-A470-D1E604ECCB43}" type="pres">
      <dgm:prSet presAssocID="{F12C3104-A11C-49E2-BE6D-33FCC8B5EF20}" presName="aSpace2" presStyleCnt="0"/>
      <dgm:spPr/>
    </dgm:pt>
    <dgm:pt modelId="{822E2CDF-94DF-47F7-8F36-0F5802049AFD}" type="pres">
      <dgm:prSet presAssocID="{6F307A9A-33AF-4EDC-B4A7-7B5F63CBE7EA}" presName="childNode" presStyleLbl="node1" presStyleIdx="5" presStyleCnt="8" custScaleX="126001" custScaleY="17829" custLinFactX="-38045" custLinFactY="-33458" custLinFactNeighborX="-100000" custLinFactNeighborY="-100000">
        <dgm:presLayoutVars>
          <dgm:bulletEnabled val="1"/>
        </dgm:presLayoutVars>
      </dgm:prSet>
      <dgm:spPr/>
      <dgm:t>
        <a:bodyPr/>
        <a:lstStyle/>
        <a:p>
          <a:endParaRPr lang="hr-HR"/>
        </a:p>
      </dgm:t>
    </dgm:pt>
    <dgm:pt modelId="{C0293700-1B0C-43D2-B9B7-562DFD6D3E1C}" type="pres">
      <dgm:prSet presAssocID="{91A7F308-9552-42FE-9F45-88AFCEBCDB27}" presName="aSpace" presStyleCnt="0"/>
      <dgm:spPr/>
    </dgm:pt>
    <dgm:pt modelId="{734EC835-68BB-4F25-926E-746B4757EA79}" type="pres">
      <dgm:prSet presAssocID="{2533A52A-CC32-4D5D-987A-1290B9D6B031}" presName="compNode" presStyleCnt="0"/>
      <dgm:spPr/>
    </dgm:pt>
    <dgm:pt modelId="{6E90752E-B6A8-4322-BF52-DDED3DE7DF14}" type="pres">
      <dgm:prSet presAssocID="{2533A52A-CC32-4D5D-987A-1290B9D6B031}" presName="aNode" presStyleLbl="bgShp" presStyleIdx="3" presStyleCnt="4" custScaleY="48984" custLinFactX="-100000" custLinFactNeighborX="-118658" custLinFactNeighborY="27678"/>
      <dgm:spPr/>
      <dgm:t>
        <a:bodyPr/>
        <a:lstStyle/>
        <a:p>
          <a:endParaRPr lang="hr-HR"/>
        </a:p>
      </dgm:t>
    </dgm:pt>
    <dgm:pt modelId="{726B0EDD-5F28-4757-A097-3EA879205802}" type="pres">
      <dgm:prSet presAssocID="{2533A52A-CC32-4D5D-987A-1290B9D6B031}" presName="textNode" presStyleLbl="bgShp" presStyleIdx="3" presStyleCnt="4"/>
      <dgm:spPr/>
      <dgm:t>
        <a:bodyPr/>
        <a:lstStyle/>
        <a:p>
          <a:endParaRPr lang="hr-HR"/>
        </a:p>
      </dgm:t>
    </dgm:pt>
    <dgm:pt modelId="{AE3EF99D-71BC-4A28-99EF-CE3F287F8561}" type="pres">
      <dgm:prSet presAssocID="{2533A52A-CC32-4D5D-987A-1290B9D6B031}" presName="compChildNode" presStyleCnt="0"/>
      <dgm:spPr/>
    </dgm:pt>
    <dgm:pt modelId="{9B21C88E-95D7-4993-A41A-64AF1A672627}" type="pres">
      <dgm:prSet presAssocID="{2533A52A-CC32-4D5D-987A-1290B9D6B031}" presName="theInnerList" presStyleCnt="0"/>
      <dgm:spPr/>
    </dgm:pt>
    <dgm:pt modelId="{25CF8826-EF57-4FAC-9A0F-6855D043B80A}" type="pres">
      <dgm:prSet presAssocID="{37937DA7-685E-43C3-80F0-7D69A36ECD17}" presName="childNode" presStyleLbl="node1" presStyleIdx="6" presStyleCnt="8" custScaleY="15095" custLinFactX="-100000" custLinFactY="18922" custLinFactNeighborX="-175001" custLinFactNeighborY="100000">
        <dgm:presLayoutVars>
          <dgm:bulletEnabled val="1"/>
        </dgm:presLayoutVars>
      </dgm:prSet>
      <dgm:spPr/>
      <dgm:t>
        <a:bodyPr/>
        <a:lstStyle/>
        <a:p>
          <a:endParaRPr lang="hr-HR"/>
        </a:p>
      </dgm:t>
    </dgm:pt>
    <dgm:pt modelId="{ECF44D6E-D4AC-4292-887F-BF5DC3E09618}" type="pres">
      <dgm:prSet presAssocID="{37937DA7-685E-43C3-80F0-7D69A36ECD17}" presName="aSpace2" presStyleCnt="0"/>
      <dgm:spPr/>
    </dgm:pt>
    <dgm:pt modelId="{12520570-88C4-4D62-8E8D-667D6A690089}" type="pres">
      <dgm:prSet presAssocID="{0F177B1B-35C9-4D45-8F89-E3725AAD36C3}" presName="childNode" presStyleLbl="node1" presStyleIdx="7" presStyleCnt="8" custScaleY="19770" custLinFactX="-100000" custLinFactY="10378" custLinFactNeighborX="-175001" custLinFactNeighborY="100000">
        <dgm:presLayoutVars>
          <dgm:bulletEnabled val="1"/>
        </dgm:presLayoutVars>
      </dgm:prSet>
      <dgm:spPr/>
      <dgm:t>
        <a:bodyPr/>
        <a:lstStyle/>
        <a:p>
          <a:endParaRPr lang="hr-HR"/>
        </a:p>
      </dgm:t>
    </dgm:pt>
  </dgm:ptLst>
  <dgm:cxnLst>
    <dgm:cxn modelId="{23E453B5-5E1E-4FBD-A6AA-AC57DF6E918D}" srcId="{2533A52A-CC32-4D5D-987A-1290B9D6B031}" destId="{37937DA7-685E-43C3-80F0-7D69A36ECD17}" srcOrd="0" destOrd="0" parTransId="{2E8808FF-0499-4118-8B82-F0F98694F2D7}" sibTransId="{7DE0C9F3-C8C3-4673-A4CA-E33D14FCF64F}"/>
    <dgm:cxn modelId="{E6F7D7B2-BB29-4D0B-AB51-4C186CEF6E8C}" type="presOf" srcId="{0F177B1B-35C9-4D45-8F89-E3725AAD36C3}" destId="{12520570-88C4-4D62-8E8D-667D6A690089}" srcOrd="0" destOrd="0" presId="urn:microsoft.com/office/officeart/2005/8/layout/lProcess2"/>
    <dgm:cxn modelId="{247D65A3-E1EC-47D1-850E-4D3ED6D63C13}" type="presOf" srcId="{91A7F308-9552-42FE-9F45-88AFCEBCDB27}" destId="{EA936733-FDB0-49AD-B1F2-1CCF44013E32}" srcOrd="0" destOrd="0" presId="urn:microsoft.com/office/officeart/2005/8/layout/lProcess2"/>
    <dgm:cxn modelId="{10598B54-064B-4CF8-8F8A-17EBFE0C268C}" srcId="{4AB04AAC-8081-4C3C-A73F-BB131C296AD5}" destId="{434BEA5F-C7FE-484E-BDB8-AE242DDC3FBB}" srcOrd="0" destOrd="0" parTransId="{A74EE626-AB19-45E7-96C5-AD9DE5A13AEA}" sibTransId="{E7F82240-1092-43E9-8453-1113E5B5CD41}"/>
    <dgm:cxn modelId="{86B40931-5940-491C-800C-55B46E35F05E}" srcId="{6022D3E4-9C7D-44A6-A0D7-CB62D691FE3E}" destId="{F9CF6E29-77EC-4268-A641-D7C956B8AB84}" srcOrd="2" destOrd="0" parTransId="{5B582CC3-86FA-4AFC-BBE4-228C4A37ABBA}" sibTransId="{8E93BE77-F13A-4321-9E93-BF6FCF3E7507}"/>
    <dgm:cxn modelId="{0AA88C99-B2CD-4FD2-A2C7-32B0107A2C82}" type="presOf" srcId="{91A7F308-9552-42FE-9F45-88AFCEBCDB27}" destId="{69519BBC-97E9-4EEC-8208-A47AADEFC784}" srcOrd="1" destOrd="0" presId="urn:microsoft.com/office/officeart/2005/8/layout/lProcess2"/>
    <dgm:cxn modelId="{403C9552-BC60-4A8B-93C5-E2CE10C5681C}" type="presOf" srcId="{6F307A9A-33AF-4EDC-B4A7-7B5F63CBE7EA}" destId="{822E2CDF-94DF-47F7-8F36-0F5802049AFD}" srcOrd="0" destOrd="0" presId="urn:microsoft.com/office/officeart/2005/8/layout/lProcess2"/>
    <dgm:cxn modelId="{75FF63D0-A79B-46B4-98A3-4DAE63E3FF65}" type="presOf" srcId="{6022D3E4-9C7D-44A6-A0D7-CB62D691FE3E}" destId="{79578670-4495-447B-824D-4FD2C08D27B0}" srcOrd="1" destOrd="0" presId="urn:microsoft.com/office/officeart/2005/8/layout/lProcess2"/>
    <dgm:cxn modelId="{9CDF393E-E2CA-46F4-B20C-1A5CBBC552B3}" srcId="{2533A52A-CC32-4D5D-987A-1290B9D6B031}" destId="{0F177B1B-35C9-4D45-8F89-E3725AAD36C3}" srcOrd="1" destOrd="0" parTransId="{3EC4E65B-9166-4E69-934E-AED412A106C4}" sibTransId="{FFC7B0B8-FF38-4C80-87F2-AB97188FC1F3}"/>
    <dgm:cxn modelId="{68B68EBA-A139-4222-8DC1-DA5F2C1787F3}" type="presOf" srcId="{F12C3104-A11C-49E2-BE6D-33FCC8B5EF20}" destId="{3EE7BB07-CC20-428B-9C58-389ABB20D938}" srcOrd="0" destOrd="0" presId="urn:microsoft.com/office/officeart/2005/8/layout/lProcess2"/>
    <dgm:cxn modelId="{4EBEE658-0A2C-4A45-B730-10B36769AA15}" srcId="{BC7ECCDC-9CA4-429B-8A50-FB31CB264C00}" destId="{4AB04AAC-8081-4C3C-A73F-BB131C296AD5}" srcOrd="1" destOrd="0" parTransId="{23C3972F-E7AD-4E15-962C-801165F701D0}" sibTransId="{649D57D9-B16C-4D0D-BBC4-84874346528B}"/>
    <dgm:cxn modelId="{4F26E874-1AD5-4F0F-951E-325597571AA9}" type="presOf" srcId="{890868DE-9EC1-4FF6-9BF3-4201E0A8C861}" destId="{19E80FF0-BBFE-4B30-98EB-FA997008ADB7}" srcOrd="0" destOrd="0" presId="urn:microsoft.com/office/officeart/2005/8/layout/lProcess2"/>
    <dgm:cxn modelId="{B859F397-182B-4386-9FDD-545BD5A7DAB5}" type="presOf" srcId="{2533A52A-CC32-4D5D-987A-1290B9D6B031}" destId="{6E90752E-B6A8-4322-BF52-DDED3DE7DF14}" srcOrd="0" destOrd="0" presId="urn:microsoft.com/office/officeart/2005/8/layout/lProcess2"/>
    <dgm:cxn modelId="{FD165706-3954-4972-88DB-E5C5FEF2303A}" srcId="{BC7ECCDC-9CA4-429B-8A50-FB31CB264C00}" destId="{91A7F308-9552-42FE-9F45-88AFCEBCDB27}" srcOrd="2" destOrd="0" parTransId="{A2CDF5B8-5753-45B1-9051-CAACDBF1E9CB}" sibTransId="{3A27BC5B-4968-4FB2-AFBA-88DBFD8290AA}"/>
    <dgm:cxn modelId="{5BE252CA-1002-4E0C-A167-069C0F4CFC12}" type="presOf" srcId="{434BEA5F-C7FE-484E-BDB8-AE242DDC3FBB}" destId="{56E28747-BE2E-40B4-B9D4-976ACDE0E217}" srcOrd="0" destOrd="0" presId="urn:microsoft.com/office/officeart/2005/8/layout/lProcess2"/>
    <dgm:cxn modelId="{019728D4-8484-469A-9A76-C449627351A9}" type="presOf" srcId="{4AB04AAC-8081-4C3C-A73F-BB131C296AD5}" destId="{06FCCA9D-82FA-4A9F-B4FD-5CE95F6AE6D0}" srcOrd="1" destOrd="0" presId="urn:microsoft.com/office/officeart/2005/8/layout/lProcess2"/>
    <dgm:cxn modelId="{9E67CF75-91CC-4CA6-BD2C-33A1E1BA41B8}" type="presOf" srcId="{6022D3E4-9C7D-44A6-A0D7-CB62D691FE3E}" destId="{CFBE04D1-B64F-4D96-9C0D-3483BE3D1650}" srcOrd="0" destOrd="0" presId="urn:microsoft.com/office/officeart/2005/8/layout/lProcess2"/>
    <dgm:cxn modelId="{8CA63927-77C3-4DA6-895D-BF6527439CE6}" srcId="{BC7ECCDC-9CA4-429B-8A50-FB31CB264C00}" destId="{6022D3E4-9C7D-44A6-A0D7-CB62D691FE3E}" srcOrd="0" destOrd="0" parTransId="{E6080AF8-BD76-4348-A949-534C96FB6443}" sibTransId="{32A271D7-892C-404F-B4CA-C9C01F23B45B}"/>
    <dgm:cxn modelId="{10D9D632-DABB-468C-A43E-0EE27E176BC1}" type="presOf" srcId="{4AB04AAC-8081-4C3C-A73F-BB131C296AD5}" destId="{D3BE7736-0797-4182-9FEA-0BCC11A4BA68}" srcOrd="0" destOrd="0" presId="urn:microsoft.com/office/officeart/2005/8/layout/lProcess2"/>
    <dgm:cxn modelId="{890F6FC7-2F91-4EDF-A6EB-0D0592C30C11}" srcId="{6022D3E4-9C7D-44A6-A0D7-CB62D691FE3E}" destId="{890868DE-9EC1-4FF6-9BF3-4201E0A8C861}" srcOrd="0" destOrd="0" parTransId="{28AC2C6B-BB10-452A-B501-66C88D1ED204}" sibTransId="{18A46843-9753-4968-A958-B1FB3A8A644C}"/>
    <dgm:cxn modelId="{A315AEE5-38EC-4155-9E6C-CB347B14CA45}" type="presOf" srcId="{37937DA7-685E-43C3-80F0-7D69A36ECD17}" destId="{25CF8826-EF57-4FAC-9A0F-6855D043B80A}" srcOrd="0" destOrd="0" presId="urn:microsoft.com/office/officeart/2005/8/layout/lProcess2"/>
    <dgm:cxn modelId="{7E57DA4D-3F13-46BD-BDE6-155379839E8E}" type="presOf" srcId="{0D6FDA82-13A7-44A5-8D94-9BD8C62E1825}" destId="{88FD77D3-E139-436D-A0C4-9D660E49DAC1}" srcOrd="0" destOrd="0" presId="urn:microsoft.com/office/officeart/2005/8/layout/lProcess2"/>
    <dgm:cxn modelId="{C66ABC2F-CB4F-4D26-B640-5D8F81D2C01C}" type="presOf" srcId="{BC7ECCDC-9CA4-429B-8A50-FB31CB264C00}" destId="{5DEE03CD-ACF6-4EEA-8AAC-8A10DAF736F4}" srcOrd="0" destOrd="0" presId="urn:microsoft.com/office/officeart/2005/8/layout/lProcess2"/>
    <dgm:cxn modelId="{D7A3AD21-0620-458E-9B58-6A1E530C7D15}" srcId="{6022D3E4-9C7D-44A6-A0D7-CB62D691FE3E}" destId="{0D6FDA82-13A7-44A5-8D94-9BD8C62E1825}" srcOrd="1" destOrd="0" parTransId="{A3E2647F-CC73-4B1D-9434-F4D3891D582F}" sibTransId="{4949C398-93CC-4ED1-90AC-D2E338134955}"/>
    <dgm:cxn modelId="{0B6F49D4-7776-410D-841A-FF5013CFA3B3}" srcId="{91A7F308-9552-42FE-9F45-88AFCEBCDB27}" destId="{6F307A9A-33AF-4EDC-B4A7-7B5F63CBE7EA}" srcOrd="1" destOrd="0" parTransId="{93AAB88B-B048-40E8-9446-F9A5ECCD905D}" sibTransId="{A4EEE01A-E2FC-4651-BFF7-79C37AF9D27F}"/>
    <dgm:cxn modelId="{92154734-3CA7-46F4-8421-35A68A8218C3}" srcId="{91A7F308-9552-42FE-9F45-88AFCEBCDB27}" destId="{F12C3104-A11C-49E2-BE6D-33FCC8B5EF20}" srcOrd="0" destOrd="0" parTransId="{0CD931F4-D03E-44A7-A91F-E450C969F05A}" sibTransId="{67811781-0A4F-4FCC-92B2-029F093BBEA3}"/>
    <dgm:cxn modelId="{90A8B02A-FC7E-4848-988D-3F257D1BCC9E}" type="presOf" srcId="{2533A52A-CC32-4D5D-987A-1290B9D6B031}" destId="{726B0EDD-5F28-4757-A097-3EA879205802}" srcOrd="1" destOrd="0" presId="urn:microsoft.com/office/officeart/2005/8/layout/lProcess2"/>
    <dgm:cxn modelId="{8DB36EB6-4BB4-4C44-824C-5B5D2948665F}" srcId="{BC7ECCDC-9CA4-429B-8A50-FB31CB264C00}" destId="{2533A52A-CC32-4D5D-987A-1290B9D6B031}" srcOrd="3" destOrd="0" parTransId="{EF504686-14E6-47A4-847C-83DD44F5AAED}" sibTransId="{3BD6943C-2FFC-4533-B593-B03401711512}"/>
    <dgm:cxn modelId="{72419AC8-7FC1-4477-B595-5C209D6832AE}" type="presOf" srcId="{F9CF6E29-77EC-4268-A641-D7C956B8AB84}" destId="{051B5DE4-D213-4B38-87F6-DED8AA3057D4}" srcOrd="0" destOrd="0" presId="urn:microsoft.com/office/officeart/2005/8/layout/lProcess2"/>
    <dgm:cxn modelId="{37FAF72E-2B67-440B-9CB5-3CCBFB487BBE}" type="presParOf" srcId="{5DEE03CD-ACF6-4EEA-8AAC-8A10DAF736F4}" destId="{5A5CC7E2-DE22-4A3B-9A6F-E410B2729BCA}" srcOrd="0" destOrd="0" presId="urn:microsoft.com/office/officeart/2005/8/layout/lProcess2"/>
    <dgm:cxn modelId="{528A7D10-97BF-474F-A829-7302F5AB6F4C}" type="presParOf" srcId="{5A5CC7E2-DE22-4A3B-9A6F-E410B2729BCA}" destId="{CFBE04D1-B64F-4D96-9C0D-3483BE3D1650}" srcOrd="0" destOrd="0" presId="urn:microsoft.com/office/officeart/2005/8/layout/lProcess2"/>
    <dgm:cxn modelId="{F5D415E8-BFA6-4D0D-94CC-786246A2B1C9}" type="presParOf" srcId="{5A5CC7E2-DE22-4A3B-9A6F-E410B2729BCA}" destId="{79578670-4495-447B-824D-4FD2C08D27B0}" srcOrd="1" destOrd="0" presId="urn:microsoft.com/office/officeart/2005/8/layout/lProcess2"/>
    <dgm:cxn modelId="{6EA2C73A-500C-4015-8AE4-12695F954C74}" type="presParOf" srcId="{5A5CC7E2-DE22-4A3B-9A6F-E410B2729BCA}" destId="{7F27EB50-FB7C-4574-A4FC-86EF9C85F07C}" srcOrd="2" destOrd="0" presId="urn:microsoft.com/office/officeart/2005/8/layout/lProcess2"/>
    <dgm:cxn modelId="{ED1C62A1-5A00-4C46-AB0F-704F41063FEF}" type="presParOf" srcId="{7F27EB50-FB7C-4574-A4FC-86EF9C85F07C}" destId="{54CA26AF-99B0-481B-A11F-45EB879FA7C5}" srcOrd="0" destOrd="0" presId="urn:microsoft.com/office/officeart/2005/8/layout/lProcess2"/>
    <dgm:cxn modelId="{193E1C71-B81E-460A-8D82-A439F406DB8F}" type="presParOf" srcId="{54CA26AF-99B0-481B-A11F-45EB879FA7C5}" destId="{19E80FF0-BBFE-4B30-98EB-FA997008ADB7}" srcOrd="0" destOrd="0" presId="urn:microsoft.com/office/officeart/2005/8/layout/lProcess2"/>
    <dgm:cxn modelId="{4D87BF9C-7A31-46E6-99F6-DB1EEF774A3E}" type="presParOf" srcId="{54CA26AF-99B0-481B-A11F-45EB879FA7C5}" destId="{670B34BF-438A-486A-BD5E-09E0961D468B}" srcOrd="1" destOrd="0" presId="urn:microsoft.com/office/officeart/2005/8/layout/lProcess2"/>
    <dgm:cxn modelId="{DAEFE43B-B926-4302-8082-9065C921FFEB}" type="presParOf" srcId="{54CA26AF-99B0-481B-A11F-45EB879FA7C5}" destId="{88FD77D3-E139-436D-A0C4-9D660E49DAC1}" srcOrd="2" destOrd="0" presId="urn:microsoft.com/office/officeart/2005/8/layout/lProcess2"/>
    <dgm:cxn modelId="{0D15090A-1A22-4F32-8A30-991A6E132D07}" type="presParOf" srcId="{54CA26AF-99B0-481B-A11F-45EB879FA7C5}" destId="{08A34F4F-CD1A-4D0B-8DCE-A93498D33289}" srcOrd="3" destOrd="0" presId="urn:microsoft.com/office/officeart/2005/8/layout/lProcess2"/>
    <dgm:cxn modelId="{338D85A8-D0FE-4A26-9500-E66D95F00DDF}" type="presParOf" srcId="{54CA26AF-99B0-481B-A11F-45EB879FA7C5}" destId="{051B5DE4-D213-4B38-87F6-DED8AA3057D4}" srcOrd="4" destOrd="0" presId="urn:microsoft.com/office/officeart/2005/8/layout/lProcess2"/>
    <dgm:cxn modelId="{3FBE7309-17A3-4ECE-8665-636D7E57E5BD}" type="presParOf" srcId="{5DEE03CD-ACF6-4EEA-8AAC-8A10DAF736F4}" destId="{249EA63F-BD6F-4D03-86B8-9714D9A41800}" srcOrd="1" destOrd="0" presId="urn:microsoft.com/office/officeart/2005/8/layout/lProcess2"/>
    <dgm:cxn modelId="{21BBD005-62E0-4259-A193-53F1EDCEB704}" type="presParOf" srcId="{5DEE03CD-ACF6-4EEA-8AAC-8A10DAF736F4}" destId="{C56C6708-0921-4413-8B19-42B98EF832F1}" srcOrd="2" destOrd="0" presId="urn:microsoft.com/office/officeart/2005/8/layout/lProcess2"/>
    <dgm:cxn modelId="{5B76440B-7014-4A39-BD9D-5BE259CE3D6D}" type="presParOf" srcId="{C56C6708-0921-4413-8B19-42B98EF832F1}" destId="{D3BE7736-0797-4182-9FEA-0BCC11A4BA68}" srcOrd="0" destOrd="0" presId="urn:microsoft.com/office/officeart/2005/8/layout/lProcess2"/>
    <dgm:cxn modelId="{9DD3B0CB-1E22-430F-8029-998CB26F1820}" type="presParOf" srcId="{C56C6708-0921-4413-8B19-42B98EF832F1}" destId="{06FCCA9D-82FA-4A9F-B4FD-5CE95F6AE6D0}" srcOrd="1" destOrd="0" presId="urn:microsoft.com/office/officeart/2005/8/layout/lProcess2"/>
    <dgm:cxn modelId="{FFE84AE2-6188-4DBE-BA4D-7BDAFB1D7A86}" type="presParOf" srcId="{C56C6708-0921-4413-8B19-42B98EF832F1}" destId="{49EFBB28-9EA9-47DD-973C-71C6F80619D2}" srcOrd="2" destOrd="0" presId="urn:microsoft.com/office/officeart/2005/8/layout/lProcess2"/>
    <dgm:cxn modelId="{F1934D20-A5FD-441B-ADB3-2300481BF93E}" type="presParOf" srcId="{49EFBB28-9EA9-47DD-973C-71C6F80619D2}" destId="{498B49A9-C116-4A78-9371-88212F0F40B9}" srcOrd="0" destOrd="0" presId="urn:microsoft.com/office/officeart/2005/8/layout/lProcess2"/>
    <dgm:cxn modelId="{0A6AA5BD-DC1D-4632-A743-57E3C48BA1B6}" type="presParOf" srcId="{498B49A9-C116-4A78-9371-88212F0F40B9}" destId="{56E28747-BE2E-40B4-B9D4-976ACDE0E217}" srcOrd="0" destOrd="0" presId="urn:microsoft.com/office/officeart/2005/8/layout/lProcess2"/>
    <dgm:cxn modelId="{5484803A-9CB0-478E-A01F-8731E5844753}" type="presParOf" srcId="{5DEE03CD-ACF6-4EEA-8AAC-8A10DAF736F4}" destId="{8031210C-6148-4F30-940A-84C79CE1C747}" srcOrd="3" destOrd="0" presId="urn:microsoft.com/office/officeart/2005/8/layout/lProcess2"/>
    <dgm:cxn modelId="{3DEB1C98-7C7A-4D68-99F9-F162A0C3C66B}" type="presParOf" srcId="{5DEE03CD-ACF6-4EEA-8AAC-8A10DAF736F4}" destId="{739849F5-895F-42CD-8F03-C6048F63FBAE}" srcOrd="4" destOrd="0" presId="urn:microsoft.com/office/officeart/2005/8/layout/lProcess2"/>
    <dgm:cxn modelId="{486C470E-76CE-4C0C-A091-FB7EE0204488}" type="presParOf" srcId="{739849F5-895F-42CD-8F03-C6048F63FBAE}" destId="{EA936733-FDB0-49AD-B1F2-1CCF44013E32}" srcOrd="0" destOrd="0" presId="urn:microsoft.com/office/officeart/2005/8/layout/lProcess2"/>
    <dgm:cxn modelId="{A89E0A57-76FF-4A7D-85ED-9A96CDA23D8F}" type="presParOf" srcId="{739849F5-895F-42CD-8F03-C6048F63FBAE}" destId="{69519BBC-97E9-4EEC-8208-A47AADEFC784}" srcOrd="1" destOrd="0" presId="urn:microsoft.com/office/officeart/2005/8/layout/lProcess2"/>
    <dgm:cxn modelId="{A0DA9748-3504-46AF-ACCA-6671449391ED}" type="presParOf" srcId="{739849F5-895F-42CD-8F03-C6048F63FBAE}" destId="{23920F7F-2C82-4F90-BA87-6A202D5E9D88}" srcOrd="2" destOrd="0" presId="urn:microsoft.com/office/officeart/2005/8/layout/lProcess2"/>
    <dgm:cxn modelId="{29F7BD63-7434-4D48-86DC-11FF25335A8D}" type="presParOf" srcId="{23920F7F-2C82-4F90-BA87-6A202D5E9D88}" destId="{3BDE6417-4D32-4892-83CE-F084C0CA5459}" srcOrd="0" destOrd="0" presId="urn:microsoft.com/office/officeart/2005/8/layout/lProcess2"/>
    <dgm:cxn modelId="{2D1F2DD1-B0A0-4F7F-8F3A-FA21A2E4FF64}" type="presParOf" srcId="{3BDE6417-4D32-4892-83CE-F084C0CA5459}" destId="{3EE7BB07-CC20-428B-9C58-389ABB20D938}" srcOrd="0" destOrd="0" presId="urn:microsoft.com/office/officeart/2005/8/layout/lProcess2"/>
    <dgm:cxn modelId="{CC11ACA5-36C9-4658-AE43-CF505EB1B03E}" type="presParOf" srcId="{3BDE6417-4D32-4892-83CE-F084C0CA5459}" destId="{5C6541B6-F430-4A40-A470-D1E604ECCB43}" srcOrd="1" destOrd="0" presId="urn:microsoft.com/office/officeart/2005/8/layout/lProcess2"/>
    <dgm:cxn modelId="{386C8D23-76C3-4667-BF3F-4D86724FB203}" type="presParOf" srcId="{3BDE6417-4D32-4892-83CE-F084C0CA5459}" destId="{822E2CDF-94DF-47F7-8F36-0F5802049AFD}" srcOrd="2" destOrd="0" presId="urn:microsoft.com/office/officeart/2005/8/layout/lProcess2"/>
    <dgm:cxn modelId="{A8145576-454D-4BD2-A2A2-51B94A1AF07C}" type="presParOf" srcId="{5DEE03CD-ACF6-4EEA-8AAC-8A10DAF736F4}" destId="{C0293700-1B0C-43D2-B9B7-562DFD6D3E1C}" srcOrd="5" destOrd="0" presId="urn:microsoft.com/office/officeart/2005/8/layout/lProcess2"/>
    <dgm:cxn modelId="{856E36E2-55C9-43A3-A48A-123B24DC3247}" type="presParOf" srcId="{5DEE03CD-ACF6-4EEA-8AAC-8A10DAF736F4}" destId="{734EC835-68BB-4F25-926E-746B4757EA79}" srcOrd="6" destOrd="0" presId="urn:microsoft.com/office/officeart/2005/8/layout/lProcess2"/>
    <dgm:cxn modelId="{998901F2-84C8-46D2-A2A0-7F328312297A}" type="presParOf" srcId="{734EC835-68BB-4F25-926E-746B4757EA79}" destId="{6E90752E-B6A8-4322-BF52-DDED3DE7DF14}" srcOrd="0" destOrd="0" presId="urn:microsoft.com/office/officeart/2005/8/layout/lProcess2"/>
    <dgm:cxn modelId="{1ABAF18D-166F-4417-8B06-FAB89E7A2DDE}" type="presParOf" srcId="{734EC835-68BB-4F25-926E-746B4757EA79}" destId="{726B0EDD-5F28-4757-A097-3EA879205802}" srcOrd="1" destOrd="0" presId="urn:microsoft.com/office/officeart/2005/8/layout/lProcess2"/>
    <dgm:cxn modelId="{D3D9CC47-38D9-4C53-AE44-CDF54EAF9CF6}" type="presParOf" srcId="{734EC835-68BB-4F25-926E-746B4757EA79}" destId="{AE3EF99D-71BC-4A28-99EF-CE3F287F8561}" srcOrd="2" destOrd="0" presId="urn:microsoft.com/office/officeart/2005/8/layout/lProcess2"/>
    <dgm:cxn modelId="{605B574E-7DFE-4CD4-B9A5-C8BC0929BD25}" type="presParOf" srcId="{AE3EF99D-71BC-4A28-99EF-CE3F287F8561}" destId="{9B21C88E-95D7-4993-A41A-64AF1A672627}" srcOrd="0" destOrd="0" presId="urn:microsoft.com/office/officeart/2005/8/layout/lProcess2"/>
    <dgm:cxn modelId="{BF89E752-0C9A-40FB-B34D-2A7DA52642E7}" type="presParOf" srcId="{9B21C88E-95D7-4993-A41A-64AF1A672627}" destId="{25CF8826-EF57-4FAC-9A0F-6855D043B80A}" srcOrd="0" destOrd="0" presId="urn:microsoft.com/office/officeart/2005/8/layout/lProcess2"/>
    <dgm:cxn modelId="{C0638BBE-9AFC-408D-A9C9-2980AAA33E46}" type="presParOf" srcId="{9B21C88E-95D7-4993-A41A-64AF1A672627}" destId="{ECF44D6E-D4AC-4292-887F-BF5DC3E09618}" srcOrd="1" destOrd="0" presId="urn:microsoft.com/office/officeart/2005/8/layout/lProcess2"/>
    <dgm:cxn modelId="{981F5E7A-DA0D-45D2-83E3-1798DA81A23B}" type="presParOf" srcId="{9B21C88E-95D7-4993-A41A-64AF1A672627}" destId="{12520570-88C4-4D62-8E8D-667D6A690089}"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9A0BC5-811B-4EA3-B032-87B2B4810E9A}"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hr-HR"/>
        </a:p>
      </dgm:t>
    </dgm:pt>
    <dgm:pt modelId="{6B922FE5-89B0-4513-B935-33294DA90A98}">
      <dgm:prSet phldrT="[Tekst]"/>
      <dgm:spPr>
        <a:solidFill>
          <a:srgbClr val="FEE3C6"/>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NOVI ZAKON</a:t>
          </a:r>
        </a:p>
        <a:p>
          <a:r>
            <a:rPr lang="hr-HR" dirty="0"/>
            <a:t>HRVATSKI BRANITELJ</a:t>
          </a:r>
        </a:p>
      </dgm:t>
    </dgm:pt>
    <dgm:pt modelId="{0D3E5761-17CB-4FE6-828A-BCD64974F267}" type="sibTrans" cxnId="{51C33E9B-A1B4-4ECA-BFB8-E9C5A752630F}">
      <dgm:prSet/>
      <dgm:spPr/>
      <dgm:t>
        <a:bodyPr/>
        <a:lstStyle/>
        <a:p>
          <a:endParaRPr lang="hr-HR"/>
        </a:p>
      </dgm:t>
    </dgm:pt>
    <dgm:pt modelId="{66AD9C40-A41C-46A5-A47D-3C61F051CCBE}" type="parTrans" cxnId="{51C33E9B-A1B4-4ECA-BFB8-E9C5A752630F}">
      <dgm:prSet/>
      <dgm:spPr/>
      <dgm:t>
        <a:bodyPr/>
        <a:lstStyle/>
        <a:p>
          <a:endParaRPr lang="hr-HR"/>
        </a:p>
      </dgm:t>
    </dgm:pt>
    <dgm:pt modelId="{60BB7EE6-18C2-4D31-BF3B-566EC4953F5A}">
      <dgm:prSe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b="1" dirty="0">
              <a:solidFill>
                <a:schemeClr val="tx1"/>
              </a:solidFill>
            </a:rPr>
            <a:t>NARODNA ZAŠTITA</a:t>
          </a:r>
        </a:p>
        <a:p>
          <a:r>
            <a:rPr lang="hr-HR" dirty="0">
              <a:solidFill>
                <a:schemeClr val="tx1"/>
              </a:solidFill>
            </a:rPr>
            <a:t>1.Pripadnici naoružanih odreda, izravno angažiranih u borbenom sektoru min. 100 dana od 30.07.1991.do 31.12.1991.</a:t>
          </a:r>
        </a:p>
        <a:p>
          <a:r>
            <a:rPr lang="hr-HR" dirty="0">
              <a:solidFill>
                <a:schemeClr val="tx1"/>
              </a:solidFill>
            </a:rPr>
            <a:t>2. Za smrtno stradale, zatočene ili nestale 100 dana nije uvjet</a:t>
          </a:r>
        </a:p>
      </dgm:t>
    </dgm:pt>
    <dgm:pt modelId="{E6F73C5F-9839-4FB3-8B6E-C62B88C38566}" type="parTrans" cxnId="{2B09B2C6-234C-4854-9698-4D66E7D51E59}">
      <dgm:prSet/>
      <dgm:spPr/>
      <dgm:t>
        <a:bodyPr/>
        <a:lstStyle/>
        <a:p>
          <a:endParaRPr lang="hr-HR"/>
        </a:p>
      </dgm:t>
    </dgm:pt>
    <dgm:pt modelId="{D67CA5A1-3C1F-4C21-9448-F2733D29711D}" type="sibTrans" cxnId="{2B09B2C6-234C-4854-9698-4D66E7D51E59}">
      <dgm:prSet/>
      <dgm:spPr/>
      <dgm:t>
        <a:bodyPr/>
        <a:lstStyle/>
        <a:p>
          <a:endParaRPr lang="hr-HR"/>
        </a:p>
      </dgm:t>
    </dgm:pt>
    <dgm:pt modelId="{B96AC2F1-8733-44C2-8A1D-FC23F4430DE0}">
      <dgm:prSe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solidFill>
                <a:schemeClr val="tx1"/>
              </a:solidFill>
            </a:rPr>
            <a:t>Evidencija HB (Registar) nije javna</a:t>
          </a:r>
        </a:p>
      </dgm:t>
    </dgm:pt>
    <dgm:pt modelId="{473BADEB-EE5F-47B2-AC81-F7620036BFCB}" type="parTrans" cxnId="{2B118A9C-510B-4128-96CB-34B5B544B070}">
      <dgm:prSet/>
      <dgm:spPr/>
      <dgm:t>
        <a:bodyPr/>
        <a:lstStyle/>
        <a:p>
          <a:endParaRPr lang="hr-HR"/>
        </a:p>
      </dgm:t>
    </dgm:pt>
    <dgm:pt modelId="{7B0FB65C-D565-4D6E-8EBC-C3D76BB6B070}" type="sibTrans" cxnId="{2B118A9C-510B-4128-96CB-34B5B544B070}">
      <dgm:prSet/>
      <dgm:spPr/>
      <dgm:t>
        <a:bodyPr/>
        <a:lstStyle/>
        <a:p>
          <a:endParaRPr lang="hr-HR"/>
        </a:p>
      </dgm:t>
    </dgm:pt>
    <dgm:pt modelId="{8C853378-AB33-4C3C-8EB9-AB93061711AF}">
      <dgm:prSet/>
      <dgm:spPr>
        <a:solidFill>
          <a:srgbClr val="FEE3C6"/>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NOVI ZAKON</a:t>
          </a:r>
        </a:p>
        <a:p>
          <a:r>
            <a:rPr lang="hr-HR" dirty="0"/>
            <a:t>DRAGOVOLJAC</a:t>
          </a:r>
        </a:p>
      </dgm:t>
    </dgm:pt>
    <dgm:pt modelId="{93E1EA43-152C-4551-BEF5-1AFA85B46D59}" type="parTrans" cxnId="{DF284ECA-D7F2-46F3-9EB6-2CF47A92F817}">
      <dgm:prSet/>
      <dgm:spPr/>
      <dgm:t>
        <a:bodyPr/>
        <a:lstStyle/>
        <a:p>
          <a:endParaRPr lang="hr-HR"/>
        </a:p>
      </dgm:t>
    </dgm:pt>
    <dgm:pt modelId="{7475D67E-B733-42DC-BC0E-81A6375FA569}" type="sibTrans" cxnId="{DF284ECA-D7F2-46F3-9EB6-2CF47A92F817}">
      <dgm:prSet/>
      <dgm:spPr/>
      <dgm:t>
        <a:bodyPr/>
        <a:lstStyle/>
        <a:p>
          <a:endParaRPr lang="hr-HR"/>
        </a:p>
      </dgm:t>
    </dgm:pt>
    <dgm:pt modelId="{B208F3B8-B15C-4B77-AF4B-03B9FF041A44}">
      <dgm:prSet/>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solidFill>
                <a:schemeClr val="tx1"/>
              </a:solidFill>
            </a:rPr>
            <a:t>za  HB koji nisu imali obvezu sudjelovanja u DR uvedena mogućnost priznavanja statusa dragovoljca i za one s min. 100 dana borbenog sektora  od 5. 8.1990. do 31.12.1995. godine</a:t>
          </a:r>
        </a:p>
      </dgm:t>
    </dgm:pt>
    <dgm:pt modelId="{8F70E754-3D9C-4EF0-9762-7C80705783E6}" type="parTrans" cxnId="{449149FA-C9D0-46ED-A394-B8D753373544}">
      <dgm:prSet/>
      <dgm:spPr/>
      <dgm:t>
        <a:bodyPr/>
        <a:lstStyle/>
        <a:p>
          <a:endParaRPr lang="hr-HR"/>
        </a:p>
      </dgm:t>
    </dgm:pt>
    <dgm:pt modelId="{66D24D2E-C86B-4AB4-9510-E1E497AF48B8}" type="sibTrans" cxnId="{449149FA-C9D0-46ED-A394-B8D753373544}">
      <dgm:prSet/>
      <dgm:spPr/>
      <dgm:t>
        <a:bodyPr/>
        <a:lstStyle/>
        <a:p>
          <a:endParaRPr lang="hr-HR"/>
        </a:p>
      </dgm:t>
    </dgm:pt>
    <dgm:pt modelId="{746DE3A1-26EF-49B3-B2D2-272DF3D1D78C}" type="pres">
      <dgm:prSet presAssocID="{229A0BC5-811B-4EA3-B032-87B2B4810E9A}" presName="theList" presStyleCnt="0">
        <dgm:presLayoutVars>
          <dgm:dir/>
          <dgm:animLvl val="lvl"/>
          <dgm:resizeHandles val="exact"/>
        </dgm:presLayoutVars>
      </dgm:prSet>
      <dgm:spPr/>
      <dgm:t>
        <a:bodyPr/>
        <a:lstStyle/>
        <a:p>
          <a:endParaRPr lang="hr-HR"/>
        </a:p>
      </dgm:t>
    </dgm:pt>
    <dgm:pt modelId="{735D894B-A715-4A3E-87B4-ABCB70974337}" type="pres">
      <dgm:prSet presAssocID="{6B922FE5-89B0-4513-B935-33294DA90A98}" presName="compNode" presStyleCnt="0"/>
      <dgm:spPr/>
    </dgm:pt>
    <dgm:pt modelId="{559249D1-5EEF-4118-8FC1-8A37FB3F852B}" type="pres">
      <dgm:prSet presAssocID="{6B922FE5-89B0-4513-B935-33294DA90A98}" presName="aNode" presStyleLbl="bgShp" presStyleIdx="0" presStyleCnt="2"/>
      <dgm:spPr/>
      <dgm:t>
        <a:bodyPr/>
        <a:lstStyle/>
        <a:p>
          <a:endParaRPr lang="hr-HR"/>
        </a:p>
      </dgm:t>
    </dgm:pt>
    <dgm:pt modelId="{F9D1650D-057C-4F6F-8213-9C01244ECF00}" type="pres">
      <dgm:prSet presAssocID="{6B922FE5-89B0-4513-B935-33294DA90A98}" presName="textNode" presStyleLbl="bgShp" presStyleIdx="0" presStyleCnt="2"/>
      <dgm:spPr/>
      <dgm:t>
        <a:bodyPr/>
        <a:lstStyle/>
        <a:p>
          <a:endParaRPr lang="hr-HR"/>
        </a:p>
      </dgm:t>
    </dgm:pt>
    <dgm:pt modelId="{9BB28A5D-1612-426C-A746-D6C43ABE9412}" type="pres">
      <dgm:prSet presAssocID="{6B922FE5-89B0-4513-B935-33294DA90A98}" presName="compChildNode" presStyleCnt="0"/>
      <dgm:spPr/>
    </dgm:pt>
    <dgm:pt modelId="{839512D1-B03A-4FB4-B555-DD0A98167BA1}" type="pres">
      <dgm:prSet presAssocID="{6B922FE5-89B0-4513-B935-33294DA90A98}" presName="theInnerList" presStyleCnt="0"/>
      <dgm:spPr/>
    </dgm:pt>
    <dgm:pt modelId="{3D1D70E5-BE30-42FA-A980-49AA1C19E7A4}" type="pres">
      <dgm:prSet presAssocID="{60BB7EE6-18C2-4D31-BF3B-566EC4953F5A}" presName="childNode" presStyleLbl="node1" presStyleIdx="0" presStyleCnt="3">
        <dgm:presLayoutVars>
          <dgm:bulletEnabled val="1"/>
        </dgm:presLayoutVars>
      </dgm:prSet>
      <dgm:spPr/>
      <dgm:t>
        <a:bodyPr/>
        <a:lstStyle/>
        <a:p>
          <a:endParaRPr lang="hr-HR"/>
        </a:p>
      </dgm:t>
    </dgm:pt>
    <dgm:pt modelId="{CA33EEE8-F6BA-45E6-9D54-D06B8D0EBF6E}" type="pres">
      <dgm:prSet presAssocID="{60BB7EE6-18C2-4D31-BF3B-566EC4953F5A}" presName="aSpace2" presStyleCnt="0"/>
      <dgm:spPr/>
    </dgm:pt>
    <dgm:pt modelId="{913A349A-AB40-4FA0-A7C6-FC8DF046AAA3}" type="pres">
      <dgm:prSet presAssocID="{B96AC2F1-8733-44C2-8A1D-FC23F4430DE0}" presName="childNode" presStyleLbl="node1" presStyleIdx="1" presStyleCnt="3">
        <dgm:presLayoutVars>
          <dgm:bulletEnabled val="1"/>
        </dgm:presLayoutVars>
      </dgm:prSet>
      <dgm:spPr/>
      <dgm:t>
        <a:bodyPr/>
        <a:lstStyle/>
        <a:p>
          <a:endParaRPr lang="hr-HR"/>
        </a:p>
      </dgm:t>
    </dgm:pt>
    <dgm:pt modelId="{8C633EDF-B380-4101-A3D1-0B6978D3930E}" type="pres">
      <dgm:prSet presAssocID="{6B922FE5-89B0-4513-B935-33294DA90A98}" presName="aSpace" presStyleCnt="0"/>
      <dgm:spPr/>
    </dgm:pt>
    <dgm:pt modelId="{A4ADA86C-E983-4275-A3EF-87314C3C765B}" type="pres">
      <dgm:prSet presAssocID="{8C853378-AB33-4C3C-8EB9-AB93061711AF}" presName="compNode" presStyleCnt="0"/>
      <dgm:spPr/>
    </dgm:pt>
    <dgm:pt modelId="{51E703A6-AEE4-4D5E-A330-59A33F5F2BFF}" type="pres">
      <dgm:prSet presAssocID="{8C853378-AB33-4C3C-8EB9-AB93061711AF}" presName="aNode" presStyleLbl="bgShp" presStyleIdx="1" presStyleCnt="2" custLinFactNeighborX="11419" custLinFactNeighborY="1271"/>
      <dgm:spPr/>
      <dgm:t>
        <a:bodyPr/>
        <a:lstStyle/>
        <a:p>
          <a:endParaRPr lang="hr-HR"/>
        </a:p>
      </dgm:t>
    </dgm:pt>
    <dgm:pt modelId="{74F7AC6A-D1CF-4712-85D0-DDCCCCA4D69B}" type="pres">
      <dgm:prSet presAssocID="{8C853378-AB33-4C3C-8EB9-AB93061711AF}" presName="textNode" presStyleLbl="bgShp" presStyleIdx="1" presStyleCnt="2"/>
      <dgm:spPr/>
      <dgm:t>
        <a:bodyPr/>
        <a:lstStyle/>
        <a:p>
          <a:endParaRPr lang="hr-HR"/>
        </a:p>
      </dgm:t>
    </dgm:pt>
    <dgm:pt modelId="{AF0C0299-3EEC-42D1-A10F-AB87E052E3A3}" type="pres">
      <dgm:prSet presAssocID="{8C853378-AB33-4C3C-8EB9-AB93061711AF}" presName="compChildNode" presStyleCnt="0"/>
      <dgm:spPr/>
    </dgm:pt>
    <dgm:pt modelId="{052C5DE1-EC46-45BC-99C7-35BC6171CE34}" type="pres">
      <dgm:prSet presAssocID="{8C853378-AB33-4C3C-8EB9-AB93061711AF}" presName="theInnerList" presStyleCnt="0"/>
      <dgm:spPr/>
    </dgm:pt>
    <dgm:pt modelId="{40AC6AFB-E3BA-418C-B8A2-DC15C44FACE3}" type="pres">
      <dgm:prSet presAssocID="{B208F3B8-B15C-4B77-AF4B-03B9FF041A44}" presName="childNode" presStyleLbl="node1" presStyleIdx="2" presStyleCnt="3" custScaleY="59647" custLinFactNeighborX="-1785" custLinFactNeighborY="-20203">
        <dgm:presLayoutVars>
          <dgm:bulletEnabled val="1"/>
        </dgm:presLayoutVars>
      </dgm:prSet>
      <dgm:spPr/>
      <dgm:t>
        <a:bodyPr/>
        <a:lstStyle/>
        <a:p>
          <a:endParaRPr lang="hr-HR"/>
        </a:p>
      </dgm:t>
    </dgm:pt>
  </dgm:ptLst>
  <dgm:cxnLst>
    <dgm:cxn modelId="{7B882FC0-C7CA-4711-8812-8320BF312376}" type="presOf" srcId="{8C853378-AB33-4C3C-8EB9-AB93061711AF}" destId="{51E703A6-AEE4-4D5E-A330-59A33F5F2BFF}" srcOrd="0" destOrd="0" presId="urn:microsoft.com/office/officeart/2005/8/layout/lProcess2"/>
    <dgm:cxn modelId="{4D0CCDA6-54A1-4B9A-898F-4A08BEEE5D30}" type="presOf" srcId="{6B922FE5-89B0-4513-B935-33294DA90A98}" destId="{F9D1650D-057C-4F6F-8213-9C01244ECF00}" srcOrd="1" destOrd="0" presId="urn:microsoft.com/office/officeart/2005/8/layout/lProcess2"/>
    <dgm:cxn modelId="{2B09B2C6-234C-4854-9698-4D66E7D51E59}" srcId="{6B922FE5-89B0-4513-B935-33294DA90A98}" destId="{60BB7EE6-18C2-4D31-BF3B-566EC4953F5A}" srcOrd="0" destOrd="0" parTransId="{E6F73C5F-9839-4FB3-8B6E-C62B88C38566}" sibTransId="{D67CA5A1-3C1F-4C21-9448-F2733D29711D}"/>
    <dgm:cxn modelId="{836ED388-27F8-4208-8CEB-6D9F442523BF}" type="presOf" srcId="{60BB7EE6-18C2-4D31-BF3B-566EC4953F5A}" destId="{3D1D70E5-BE30-42FA-A980-49AA1C19E7A4}" srcOrd="0" destOrd="0" presId="urn:microsoft.com/office/officeart/2005/8/layout/lProcess2"/>
    <dgm:cxn modelId="{B53363CD-5961-424F-A269-D53B8C70E24A}" type="presOf" srcId="{B208F3B8-B15C-4B77-AF4B-03B9FF041A44}" destId="{40AC6AFB-E3BA-418C-B8A2-DC15C44FACE3}" srcOrd="0" destOrd="0" presId="urn:microsoft.com/office/officeart/2005/8/layout/lProcess2"/>
    <dgm:cxn modelId="{449149FA-C9D0-46ED-A394-B8D753373544}" srcId="{8C853378-AB33-4C3C-8EB9-AB93061711AF}" destId="{B208F3B8-B15C-4B77-AF4B-03B9FF041A44}" srcOrd="0" destOrd="0" parTransId="{8F70E754-3D9C-4EF0-9762-7C80705783E6}" sibTransId="{66D24D2E-C86B-4AB4-9510-E1E497AF48B8}"/>
    <dgm:cxn modelId="{DF284ECA-D7F2-46F3-9EB6-2CF47A92F817}" srcId="{229A0BC5-811B-4EA3-B032-87B2B4810E9A}" destId="{8C853378-AB33-4C3C-8EB9-AB93061711AF}" srcOrd="1" destOrd="0" parTransId="{93E1EA43-152C-4551-BEF5-1AFA85B46D59}" sibTransId="{7475D67E-B733-42DC-BC0E-81A6375FA569}"/>
    <dgm:cxn modelId="{850D4DC1-0449-43C9-A251-70B56E11E383}" type="presOf" srcId="{6B922FE5-89B0-4513-B935-33294DA90A98}" destId="{559249D1-5EEF-4118-8FC1-8A37FB3F852B}" srcOrd="0" destOrd="0" presId="urn:microsoft.com/office/officeart/2005/8/layout/lProcess2"/>
    <dgm:cxn modelId="{A5AD22F3-0B72-4E60-A96A-A0768CFDF8FD}" type="presOf" srcId="{8C853378-AB33-4C3C-8EB9-AB93061711AF}" destId="{74F7AC6A-D1CF-4712-85D0-DDCCCCA4D69B}" srcOrd="1" destOrd="0" presId="urn:microsoft.com/office/officeart/2005/8/layout/lProcess2"/>
    <dgm:cxn modelId="{FC812911-DAE8-4E93-A0CD-77B5CBBE5560}" type="presOf" srcId="{B96AC2F1-8733-44C2-8A1D-FC23F4430DE0}" destId="{913A349A-AB40-4FA0-A7C6-FC8DF046AAA3}" srcOrd="0" destOrd="0" presId="urn:microsoft.com/office/officeart/2005/8/layout/lProcess2"/>
    <dgm:cxn modelId="{6A4EFB4B-8821-4872-B17C-3BB66FC62130}" type="presOf" srcId="{229A0BC5-811B-4EA3-B032-87B2B4810E9A}" destId="{746DE3A1-26EF-49B3-B2D2-272DF3D1D78C}" srcOrd="0" destOrd="0" presId="urn:microsoft.com/office/officeart/2005/8/layout/lProcess2"/>
    <dgm:cxn modelId="{51C33E9B-A1B4-4ECA-BFB8-E9C5A752630F}" srcId="{229A0BC5-811B-4EA3-B032-87B2B4810E9A}" destId="{6B922FE5-89B0-4513-B935-33294DA90A98}" srcOrd="0" destOrd="0" parTransId="{66AD9C40-A41C-46A5-A47D-3C61F051CCBE}" sibTransId="{0D3E5761-17CB-4FE6-828A-BCD64974F267}"/>
    <dgm:cxn modelId="{2B118A9C-510B-4128-96CB-34B5B544B070}" srcId="{6B922FE5-89B0-4513-B935-33294DA90A98}" destId="{B96AC2F1-8733-44C2-8A1D-FC23F4430DE0}" srcOrd="1" destOrd="0" parTransId="{473BADEB-EE5F-47B2-AC81-F7620036BFCB}" sibTransId="{7B0FB65C-D565-4D6E-8EBC-C3D76BB6B070}"/>
    <dgm:cxn modelId="{B9382F68-B627-4247-A924-791306A8E12B}" type="presParOf" srcId="{746DE3A1-26EF-49B3-B2D2-272DF3D1D78C}" destId="{735D894B-A715-4A3E-87B4-ABCB70974337}" srcOrd="0" destOrd="0" presId="urn:microsoft.com/office/officeart/2005/8/layout/lProcess2"/>
    <dgm:cxn modelId="{97609712-495A-4644-BBE7-9AF6E3A7AE49}" type="presParOf" srcId="{735D894B-A715-4A3E-87B4-ABCB70974337}" destId="{559249D1-5EEF-4118-8FC1-8A37FB3F852B}" srcOrd="0" destOrd="0" presId="urn:microsoft.com/office/officeart/2005/8/layout/lProcess2"/>
    <dgm:cxn modelId="{F3F45B7C-ACFC-4AB4-A46D-39DACA451F6D}" type="presParOf" srcId="{735D894B-A715-4A3E-87B4-ABCB70974337}" destId="{F9D1650D-057C-4F6F-8213-9C01244ECF00}" srcOrd="1" destOrd="0" presId="urn:microsoft.com/office/officeart/2005/8/layout/lProcess2"/>
    <dgm:cxn modelId="{85D7F693-167D-4620-85B9-776AC04E86C1}" type="presParOf" srcId="{735D894B-A715-4A3E-87B4-ABCB70974337}" destId="{9BB28A5D-1612-426C-A746-D6C43ABE9412}" srcOrd="2" destOrd="0" presId="urn:microsoft.com/office/officeart/2005/8/layout/lProcess2"/>
    <dgm:cxn modelId="{58360F74-F24F-41C4-BEA7-5253E73F7EE6}" type="presParOf" srcId="{9BB28A5D-1612-426C-A746-D6C43ABE9412}" destId="{839512D1-B03A-4FB4-B555-DD0A98167BA1}" srcOrd="0" destOrd="0" presId="urn:microsoft.com/office/officeart/2005/8/layout/lProcess2"/>
    <dgm:cxn modelId="{5F23E2CF-0605-4774-9FD6-D9896079F07A}" type="presParOf" srcId="{839512D1-B03A-4FB4-B555-DD0A98167BA1}" destId="{3D1D70E5-BE30-42FA-A980-49AA1C19E7A4}" srcOrd="0" destOrd="0" presId="urn:microsoft.com/office/officeart/2005/8/layout/lProcess2"/>
    <dgm:cxn modelId="{C07D4F62-33B2-47B7-91C3-EEAB9070E602}" type="presParOf" srcId="{839512D1-B03A-4FB4-B555-DD0A98167BA1}" destId="{CA33EEE8-F6BA-45E6-9D54-D06B8D0EBF6E}" srcOrd="1" destOrd="0" presId="urn:microsoft.com/office/officeart/2005/8/layout/lProcess2"/>
    <dgm:cxn modelId="{675432C5-4D7D-43BF-A26E-B1BE8F5DB781}" type="presParOf" srcId="{839512D1-B03A-4FB4-B555-DD0A98167BA1}" destId="{913A349A-AB40-4FA0-A7C6-FC8DF046AAA3}" srcOrd="2" destOrd="0" presId="urn:microsoft.com/office/officeart/2005/8/layout/lProcess2"/>
    <dgm:cxn modelId="{9E600499-BDC6-48AE-856E-1F34636B3C42}" type="presParOf" srcId="{746DE3A1-26EF-49B3-B2D2-272DF3D1D78C}" destId="{8C633EDF-B380-4101-A3D1-0B6978D3930E}" srcOrd="1" destOrd="0" presId="urn:microsoft.com/office/officeart/2005/8/layout/lProcess2"/>
    <dgm:cxn modelId="{F79B5013-4DE0-46A5-B74B-D45FC18FBA3C}" type="presParOf" srcId="{746DE3A1-26EF-49B3-B2D2-272DF3D1D78C}" destId="{A4ADA86C-E983-4275-A3EF-87314C3C765B}" srcOrd="2" destOrd="0" presId="urn:microsoft.com/office/officeart/2005/8/layout/lProcess2"/>
    <dgm:cxn modelId="{A4748FBD-3F09-43D5-976D-6E9C26AE1F5F}" type="presParOf" srcId="{A4ADA86C-E983-4275-A3EF-87314C3C765B}" destId="{51E703A6-AEE4-4D5E-A330-59A33F5F2BFF}" srcOrd="0" destOrd="0" presId="urn:microsoft.com/office/officeart/2005/8/layout/lProcess2"/>
    <dgm:cxn modelId="{5383228B-D4EB-423B-98B4-287CCB82703E}" type="presParOf" srcId="{A4ADA86C-E983-4275-A3EF-87314C3C765B}" destId="{74F7AC6A-D1CF-4712-85D0-DDCCCCA4D69B}" srcOrd="1" destOrd="0" presId="urn:microsoft.com/office/officeart/2005/8/layout/lProcess2"/>
    <dgm:cxn modelId="{5E5BDCCF-F5E4-46E7-9063-1A6490C8EB20}" type="presParOf" srcId="{A4ADA86C-E983-4275-A3EF-87314C3C765B}" destId="{AF0C0299-3EEC-42D1-A10F-AB87E052E3A3}" srcOrd="2" destOrd="0" presId="urn:microsoft.com/office/officeart/2005/8/layout/lProcess2"/>
    <dgm:cxn modelId="{1DD751EB-85CF-42AC-B95C-A40D349EE6D0}" type="presParOf" srcId="{AF0C0299-3EEC-42D1-A10F-AB87E052E3A3}" destId="{052C5DE1-EC46-45BC-99C7-35BC6171CE34}" srcOrd="0" destOrd="0" presId="urn:microsoft.com/office/officeart/2005/8/layout/lProcess2"/>
    <dgm:cxn modelId="{F0D44C30-A91D-4879-A413-155EE687CBF3}" type="presParOf" srcId="{052C5DE1-EC46-45BC-99C7-35BC6171CE34}" destId="{40AC6AFB-E3BA-418C-B8A2-DC15C44FACE3}" srcOrd="0"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78A2DD-8E9A-404D-BD2F-01FF03D5CF1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hr-HR"/>
        </a:p>
      </dgm:t>
    </dgm:pt>
    <dgm:pt modelId="{57572A54-E466-485D-B942-5D4E9320615E}">
      <dgm:prSet phldrT="[Tekst]" custT="1"/>
      <dgm:spPr>
        <a:solidFill>
          <a:schemeClr val="bg1">
            <a:lumMod val="7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800" dirty="0"/>
            <a:t>TRENUTNO</a:t>
          </a:r>
        </a:p>
      </dgm:t>
    </dgm:pt>
    <dgm:pt modelId="{75F72565-0695-4B8B-A611-03DB0D34F81C}" type="parTrans" cxnId="{BCCD051C-CF4C-40F5-AD50-77DA0603CE0A}">
      <dgm:prSet/>
      <dgm:spPr/>
      <dgm:t>
        <a:bodyPr/>
        <a:lstStyle/>
        <a:p>
          <a:endParaRPr lang="hr-HR"/>
        </a:p>
      </dgm:t>
    </dgm:pt>
    <dgm:pt modelId="{FB158C1C-1BF3-47C4-94C9-FEF6490D66BA}" type="sibTrans" cxnId="{BCCD051C-CF4C-40F5-AD50-77DA0603CE0A}">
      <dgm:prSet/>
      <dgm:spPr/>
      <dgm:t>
        <a:bodyPr/>
        <a:lstStyle/>
        <a:p>
          <a:endParaRPr lang="hr-HR"/>
        </a:p>
      </dgm:t>
    </dgm:pt>
    <dgm:pt modelId="{CE99C1A4-E3B3-48F1-8C6C-37321EC1DC2A}">
      <dgm:prSet custT="1"/>
      <dgm:spPr>
        <a:solidFill>
          <a:srgbClr val="FEE3C6"/>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800" dirty="0"/>
            <a:t>NOVI ZAKON</a:t>
          </a:r>
        </a:p>
      </dgm:t>
    </dgm:pt>
    <dgm:pt modelId="{4E013EA7-AC12-4315-AB29-A523E4B976B2}" type="sibTrans" cxnId="{7C249FFE-1800-4356-90C8-532C290F576D}">
      <dgm:prSet/>
      <dgm:spPr/>
      <dgm:t>
        <a:bodyPr/>
        <a:lstStyle/>
        <a:p>
          <a:endParaRPr lang="hr-HR"/>
        </a:p>
      </dgm:t>
    </dgm:pt>
    <dgm:pt modelId="{E964BF86-B59C-433F-9D3B-54E5CCE3A6A7}" type="parTrans" cxnId="{7C249FFE-1800-4356-90C8-532C290F576D}">
      <dgm:prSet/>
      <dgm:spPr/>
      <dgm:t>
        <a:bodyPr/>
        <a:lstStyle/>
        <a:p>
          <a:endParaRPr lang="hr-HR"/>
        </a:p>
      </dgm:t>
    </dgm:pt>
    <dgm:pt modelId="{D43A8E4A-30CF-49FE-BC18-F9ADB54451CB}">
      <dgm:prSet phldrT="[Teks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400" dirty="0">
              <a:solidFill>
                <a:schemeClr val="tx1"/>
              </a:solidFill>
            </a:rPr>
            <a:t>Vještačenje za potrebe upravnih postupaka koje vodi MHB od 1.1.2015.g. umjesto liječničkih povjerenstava MHB počinje obavljati Zavod za vještačenje, profesionalnu rehabilitaciju i zapošljavanje osoba s invaliditetom (</a:t>
          </a:r>
          <a:r>
            <a:rPr lang="hr-HR" sz="1400" b="1" dirty="0">
              <a:solidFill>
                <a:schemeClr val="tx1"/>
              </a:solidFill>
            </a:rPr>
            <a:t>Jedinstveno tijelo vještačenja)</a:t>
          </a:r>
        </a:p>
      </dgm:t>
    </dgm:pt>
    <dgm:pt modelId="{54969BFA-1D69-4DB5-AC35-54BFDE0C350C}" type="parTrans" cxnId="{9D296C71-486A-446B-8C28-30622934C51E}">
      <dgm:prSet/>
      <dgm:spPr/>
      <dgm:t>
        <a:bodyPr/>
        <a:lstStyle/>
        <a:p>
          <a:endParaRPr lang="hr-HR"/>
        </a:p>
      </dgm:t>
    </dgm:pt>
    <dgm:pt modelId="{8E34DEB5-0395-44D9-BE1D-2AFD8E8112F6}" type="sibTrans" cxnId="{9D296C71-486A-446B-8C28-30622934C51E}">
      <dgm:prSet/>
      <dgm:spPr/>
      <dgm:t>
        <a:bodyPr/>
        <a:lstStyle/>
        <a:p>
          <a:endParaRPr lang="hr-HR"/>
        </a:p>
      </dgm:t>
    </dgm:pt>
    <dgm:pt modelId="{495E8936-6677-42A3-9119-687A5E9DD9D7}">
      <dgm:prSet phldrT="[Teks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400" dirty="0">
              <a:solidFill>
                <a:schemeClr val="tx1"/>
              </a:solidFill>
            </a:rPr>
            <a:t> </a:t>
          </a:r>
          <a:r>
            <a:rPr lang="hr-HR" sz="1400" b="1" dirty="0">
              <a:solidFill>
                <a:schemeClr val="tx1"/>
              </a:solidFill>
            </a:rPr>
            <a:t>Dugotrajnost postupka:</a:t>
          </a:r>
        </a:p>
        <a:p>
          <a:r>
            <a:rPr lang="hr-HR" sz="1400" dirty="0">
              <a:solidFill>
                <a:schemeClr val="tx1"/>
              </a:solidFill>
            </a:rPr>
            <a:t>Vještačenje u sustavu MHB trajalo je ukupno u prvom i drugom stupnju oko 60 dana. </a:t>
          </a:r>
        </a:p>
        <a:p>
          <a:r>
            <a:rPr lang="hr-HR" sz="1400" dirty="0">
              <a:solidFill>
                <a:schemeClr val="tx1"/>
              </a:solidFill>
            </a:rPr>
            <a:t>Danas vještačenje u prvom stupnju Jedinstvenog tijela vještačenja u pojedinim slučajevima  traje i do godine dana.</a:t>
          </a:r>
        </a:p>
        <a:p>
          <a:r>
            <a:rPr lang="hr-HR" sz="1400" dirty="0">
              <a:solidFill>
                <a:schemeClr val="tx1"/>
              </a:solidFill>
            </a:rPr>
            <a:t>Trenutno na I. stupnju neriješeno oko 1000 predmeta iz nadležnosti MHB i oko 40.000 ukupno</a:t>
          </a:r>
        </a:p>
      </dgm:t>
    </dgm:pt>
    <dgm:pt modelId="{D3A477D9-84BB-44CC-9FAA-AC38B04BD258}" type="parTrans" cxnId="{71465B61-7A9A-40C9-9765-0503B488A37F}">
      <dgm:prSet/>
      <dgm:spPr/>
      <dgm:t>
        <a:bodyPr/>
        <a:lstStyle/>
        <a:p>
          <a:endParaRPr lang="hr-HR"/>
        </a:p>
      </dgm:t>
    </dgm:pt>
    <dgm:pt modelId="{AA80A194-63DD-4690-A2E8-754439E8309A}" type="sibTrans" cxnId="{71465B61-7A9A-40C9-9765-0503B488A37F}">
      <dgm:prSet/>
      <dgm:spPr/>
      <dgm:t>
        <a:bodyPr/>
        <a:lstStyle/>
        <a:p>
          <a:endParaRPr lang="hr-HR"/>
        </a:p>
      </dgm:t>
    </dgm:pt>
    <dgm:pt modelId="{B0384962-11F5-4E76-8378-47C2382B9D20}">
      <dgm:prSe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400" b="0" dirty="0">
              <a:solidFill>
                <a:schemeClr val="tx1"/>
              </a:solidFill>
            </a:rPr>
            <a:t>Ovakav model vještačenja jamči okončanje postupka vještačenja u zakonskom roku (30, odnosno 60 dana) uz ispunjenje svih zahtjeva za stručno i kvalitetno medicinsko vještačenje koje će uvažiti specifičnosti HB</a:t>
          </a:r>
        </a:p>
      </dgm:t>
    </dgm:pt>
    <dgm:pt modelId="{4199DBA8-35EC-4FC6-AA8A-FECEF07B68C4}" type="sibTrans" cxnId="{40DC72C6-D3F1-4048-9E75-9E0568409EC2}">
      <dgm:prSet/>
      <dgm:spPr/>
      <dgm:t>
        <a:bodyPr/>
        <a:lstStyle/>
        <a:p>
          <a:endParaRPr lang="hr-HR"/>
        </a:p>
      </dgm:t>
    </dgm:pt>
    <dgm:pt modelId="{5F791050-49C6-4C73-B5DB-3ACFAD54A9D0}" type="parTrans" cxnId="{40DC72C6-D3F1-4048-9E75-9E0568409EC2}">
      <dgm:prSet/>
      <dgm:spPr/>
      <dgm:t>
        <a:bodyPr/>
        <a:lstStyle/>
        <a:p>
          <a:endParaRPr lang="hr-HR"/>
        </a:p>
      </dgm:t>
    </dgm:pt>
    <dgm:pt modelId="{3DED5BFD-71AD-46C4-89BE-5DAE29BB853E}">
      <dgm:prSe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400" b="0" dirty="0" smtClean="0">
              <a:solidFill>
                <a:schemeClr val="tx1"/>
              </a:solidFill>
            </a:rPr>
            <a:t>Posebne organizacijske jedinice unutar Jedinstvenog tijela vještačenja specijalizirane samo za vještačenja statusa i prava braniteljske populacije </a:t>
          </a:r>
          <a:endParaRPr lang="hr-HR" sz="1400" b="1" i="0" dirty="0">
            <a:solidFill>
              <a:schemeClr val="tx1"/>
            </a:solidFill>
          </a:endParaRPr>
        </a:p>
      </dgm:t>
    </dgm:pt>
    <dgm:pt modelId="{4178A47B-ABF0-440F-B137-CE7EB62D74CC}" type="sibTrans" cxnId="{1B00DF53-4A82-4C6D-A938-2AD383953191}">
      <dgm:prSet/>
      <dgm:spPr/>
      <dgm:t>
        <a:bodyPr/>
        <a:lstStyle/>
        <a:p>
          <a:endParaRPr lang="hr-HR"/>
        </a:p>
      </dgm:t>
    </dgm:pt>
    <dgm:pt modelId="{80761ABB-63B0-4915-AF0A-4AA1D8EFD5B6}" type="parTrans" cxnId="{1B00DF53-4A82-4C6D-A938-2AD383953191}">
      <dgm:prSet/>
      <dgm:spPr/>
      <dgm:t>
        <a:bodyPr/>
        <a:lstStyle/>
        <a:p>
          <a:endParaRPr lang="hr-HR"/>
        </a:p>
      </dgm:t>
    </dgm:pt>
    <dgm:pt modelId="{81189D9C-DB88-4367-BC89-5822442E4ADA}" type="pres">
      <dgm:prSet presAssocID="{EE78A2DD-8E9A-404D-BD2F-01FF03D5CF13}" presName="theList" presStyleCnt="0">
        <dgm:presLayoutVars>
          <dgm:dir/>
          <dgm:animLvl val="lvl"/>
          <dgm:resizeHandles val="exact"/>
        </dgm:presLayoutVars>
      </dgm:prSet>
      <dgm:spPr/>
      <dgm:t>
        <a:bodyPr/>
        <a:lstStyle/>
        <a:p>
          <a:endParaRPr lang="hr-HR"/>
        </a:p>
      </dgm:t>
    </dgm:pt>
    <dgm:pt modelId="{D3A82735-6077-4949-BB36-35A65F1EDEBB}" type="pres">
      <dgm:prSet presAssocID="{57572A54-E466-485D-B942-5D4E9320615E}" presName="compNode" presStyleCnt="0"/>
      <dgm:spPr/>
    </dgm:pt>
    <dgm:pt modelId="{D68F063E-0E74-4335-9D97-A74908EB12CA}" type="pres">
      <dgm:prSet presAssocID="{57572A54-E466-485D-B942-5D4E9320615E}" presName="aNode" presStyleLbl="bgShp" presStyleIdx="0" presStyleCnt="2" custScaleX="139307" custLinFactNeighborX="1433" custLinFactNeighborY="1333"/>
      <dgm:spPr/>
      <dgm:t>
        <a:bodyPr/>
        <a:lstStyle/>
        <a:p>
          <a:endParaRPr lang="hr-HR"/>
        </a:p>
      </dgm:t>
    </dgm:pt>
    <dgm:pt modelId="{C3D17E9D-5BCF-42E7-B2D5-266AD2DC0761}" type="pres">
      <dgm:prSet presAssocID="{57572A54-E466-485D-B942-5D4E9320615E}" presName="textNode" presStyleLbl="bgShp" presStyleIdx="0" presStyleCnt="2"/>
      <dgm:spPr/>
      <dgm:t>
        <a:bodyPr/>
        <a:lstStyle/>
        <a:p>
          <a:endParaRPr lang="hr-HR"/>
        </a:p>
      </dgm:t>
    </dgm:pt>
    <dgm:pt modelId="{CC82627D-C5E5-4980-BF84-35B816EAFA63}" type="pres">
      <dgm:prSet presAssocID="{57572A54-E466-485D-B942-5D4E9320615E}" presName="compChildNode" presStyleCnt="0"/>
      <dgm:spPr/>
    </dgm:pt>
    <dgm:pt modelId="{5660E8A6-0C18-49E4-9ECC-7C6F1F34A3B6}" type="pres">
      <dgm:prSet presAssocID="{57572A54-E466-485D-B942-5D4E9320615E}" presName="theInnerList" presStyleCnt="0"/>
      <dgm:spPr/>
    </dgm:pt>
    <dgm:pt modelId="{8B195404-1910-43F2-94F7-405991C4760C}" type="pres">
      <dgm:prSet presAssocID="{D43A8E4A-30CF-49FE-BC18-F9ADB54451CB}" presName="childNode" presStyleLbl="node1" presStyleIdx="0" presStyleCnt="4" custScaleX="167290" custScaleY="218539" custLinFactY="-37387" custLinFactNeighborX="1546" custLinFactNeighborY="-100000">
        <dgm:presLayoutVars>
          <dgm:bulletEnabled val="1"/>
        </dgm:presLayoutVars>
      </dgm:prSet>
      <dgm:spPr/>
      <dgm:t>
        <a:bodyPr/>
        <a:lstStyle/>
        <a:p>
          <a:endParaRPr lang="hr-HR"/>
        </a:p>
      </dgm:t>
    </dgm:pt>
    <dgm:pt modelId="{0D1996FC-F0EB-4C4A-BD04-814349625F49}" type="pres">
      <dgm:prSet presAssocID="{D43A8E4A-30CF-49FE-BC18-F9ADB54451CB}" presName="aSpace2" presStyleCnt="0"/>
      <dgm:spPr/>
    </dgm:pt>
    <dgm:pt modelId="{C038AB19-96C5-498B-8DB1-42EDB84155CA}" type="pres">
      <dgm:prSet presAssocID="{495E8936-6677-42A3-9119-687A5E9DD9D7}" presName="childNode" presStyleLbl="node1" presStyleIdx="1" presStyleCnt="4" custScaleX="164054" custScaleY="386539" custLinFactY="-13762" custLinFactNeighborX="1034" custLinFactNeighborY="-100000">
        <dgm:presLayoutVars>
          <dgm:bulletEnabled val="1"/>
        </dgm:presLayoutVars>
      </dgm:prSet>
      <dgm:spPr/>
      <dgm:t>
        <a:bodyPr/>
        <a:lstStyle/>
        <a:p>
          <a:endParaRPr lang="hr-HR"/>
        </a:p>
      </dgm:t>
    </dgm:pt>
    <dgm:pt modelId="{5C40637D-5029-4A3D-9572-31B1EA7595CE}" type="pres">
      <dgm:prSet presAssocID="{57572A54-E466-485D-B942-5D4E9320615E}" presName="aSpace" presStyleCnt="0"/>
      <dgm:spPr/>
    </dgm:pt>
    <dgm:pt modelId="{0EDE2097-6F9C-4CFE-8177-2B56994A1D74}" type="pres">
      <dgm:prSet presAssocID="{CE99C1A4-E3B3-48F1-8C6C-37321EC1DC2A}" presName="compNode" presStyleCnt="0"/>
      <dgm:spPr/>
    </dgm:pt>
    <dgm:pt modelId="{83B6B4BF-888E-45DD-83FB-27F1B8174392}" type="pres">
      <dgm:prSet presAssocID="{CE99C1A4-E3B3-48F1-8C6C-37321EC1DC2A}" presName="aNode" presStyleLbl="bgShp" presStyleIdx="1" presStyleCnt="2" custLinFactNeighborX="1732"/>
      <dgm:spPr/>
      <dgm:t>
        <a:bodyPr/>
        <a:lstStyle/>
        <a:p>
          <a:endParaRPr lang="hr-HR"/>
        </a:p>
      </dgm:t>
    </dgm:pt>
    <dgm:pt modelId="{D6FE4EF9-1A7D-4CEF-AA21-6A5EC1AE3228}" type="pres">
      <dgm:prSet presAssocID="{CE99C1A4-E3B3-48F1-8C6C-37321EC1DC2A}" presName="textNode" presStyleLbl="bgShp" presStyleIdx="1" presStyleCnt="2"/>
      <dgm:spPr/>
      <dgm:t>
        <a:bodyPr/>
        <a:lstStyle/>
        <a:p>
          <a:endParaRPr lang="hr-HR"/>
        </a:p>
      </dgm:t>
    </dgm:pt>
    <dgm:pt modelId="{57477F91-92C0-4253-97B8-59D579A73450}" type="pres">
      <dgm:prSet presAssocID="{CE99C1A4-E3B3-48F1-8C6C-37321EC1DC2A}" presName="compChildNode" presStyleCnt="0"/>
      <dgm:spPr/>
    </dgm:pt>
    <dgm:pt modelId="{0F1F042A-93A7-4C7D-A1B9-94530BC86E59}" type="pres">
      <dgm:prSet presAssocID="{CE99C1A4-E3B3-48F1-8C6C-37321EC1DC2A}" presName="theInnerList" presStyleCnt="0"/>
      <dgm:spPr/>
    </dgm:pt>
    <dgm:pt modelId="{E46775B5-13BF-49BE-8CDA-DE971F9CDA09}" type="pres">
      <dgm:prSet presAssocID="{3DED5BFD-71AD-46C4-89BE-5DAE29BB853E}" presName="childNode" presStyleLbl="node1" presStyleIdx="2" presStyleCnt="4" custScaleX="115050" custScaleY="181582" custLinFactY="-21844" custLinFactNeighborX="392" custLinFactNeighborY="-100000">
        <dgm:presLayoutVars>
          <dgm:bulletEnabled val="1"/>
        </dgm:presLayoutVars>
      </dgm:prSet>
      <dgm:spPr/>
      <dgm:t>
        <a:bodyPr/>
        <a:lstStyle/>
        <a:p>
          <a:endParaRPr lang="hr-HR"/>
        </a:p>
      </dgm:t>
    </dgm:pt>
    <dgm:pt modelId="{00C1C4AC-138A-4AE1-89B3-6AA1816A0B8B}" type="pres">
      <dgm:prSet presAssocID="{3DED5BFD-71AD-46C4-89BE-5DAE29BB853E}" presName="aSpace2" presStyleCnt="0"/>
      <dgm:spPr/>
    </dgm:pt>
    <dgm:pt modelId="{AADA4CF0-48AE-4652-B385-5D21218CD5DD}" type="pres">
      <dgm:prSet presAssocID="{B0384962-11F5-4E76-8378-47C2382B9D20}" presName="childNode" presStyleLbl="node1" presStyleIdx="3" presStyleCnt="4" custScaleX="116544" custScaleY="320756" custLinFactY="-12081" custLinFactNeighborX="924" custLinFactNeighborY="-100000">
        <dgm:presLayoutVars>
          <dgm:bulletEnabled val="1"/>
        </dgm:presLayoutVars>
      </dgm:prSet>
      <dgm:spPr/>
      <dgm:t>
        <a:bodyPr/>
        <a:lstStyle/>
        <a:p>
          <a:endParaRPr lang="hr-HR"/>
        </a:p>
      </dgm:t>
    </dgm:pt>
  </dgm:ptLst>
  <dgm:cxnLst>
    <dgm:cxn modelId="{E023DB48-9577-40F8-BDDF-7250C62AA148}" type="presOf" srcId="{CE99C1A4-E3B3-48F1-8C6C-37321EC1DC2A}" destId="{D6FE4EF9-1A7D-4CEF-AA21-6A5EC1AE3228}" srcOrd="1" destOrd="0" presId="urn:microsoft.com/office/officeart/2005/8/layout/lProcess2"/>
    <dgm:cxn modelId="{9D296C71-486A-446B-8C28-30622934C51E}" srcId="{57572A54-E466-485D-B942-5D4E9320615E}" destId="{D43A8E4A-30CF-49FE-BC18-F9ADB54451CB}" srcOrd="0" destOrd="0" parTransId="{54969BFA-1D69-4DB5-AC35-54BFDE0C350C}" sibTransId="{8E34DEB5-0395-44D9-BE1D-2AFD8E8112F6}"/>
    <dgm:cxn modelId="{265ABB45-5781-40A3-82C6-3E75303EE900}" type="presOf" srcId="{B0384962-11F5-4E76-8378-47C2382B9D20}" destId="{AADA4CF0-48AE-4652-B385-5D21218CD5DD}" srcOrd="0" destOrd="0" presId="urn:microsoft.com/office/officeart/2005/8/layout/lProcess2"/>
    <dgm:cxn modelId="{8172D571-ABE1-4E0F-AA43-F0B7302F5D6C}" type="presOf" srcId="{EE78A2DD-8E9A-404D-BD2F-01FF03D5CF13}" destId="{81189D9C-DB88-4367-BC89-5822442E4ADA}" srcOrd="0" destOrd="0" presId="urn:microsoft.com/office/officeart/2005/8/layout/lProcess2"/>
    <dgm:cxn modelId="{BCCD051C-CF4C-40F5-AD50-77DA0603CE0A}" srcId="{EE78A2DD-8E9A-404D-BD2F-01FF03D5CF13}" destId="{57572A54-E466-485D-B942-5D4E9320615E}" srcOrd="0" destOrd="0" parTransId="{75F72565-0695-4B8B-A611-03DB0D34F81C}" sibTransId="{FB158C1C-1BF3-47C4-94C9-FEF6490D66BA}"/>
    <dgm:cxn modelId="{71465B61-7A9A-40C9-9765-0503B488A37F}" srcId="{57572A54-E466-485D-B942-5D4E9320615E}" destId="{495E8936-6677-42A3-9119-687A5E9DD9D7}" srcOrd="1" destOrd="0" parTransId="{D3A477D9-84BB-44CC-9FAA-AC38B04BD258}" sibTransId="{AA80A194-63DD-4690-A2E8-754439E8309A}"/>
    <dgm:cxn modelId="{1B00DF53-4A82-4C6D-A938-2AD383953191}" srcId="{CE99C1A4-E3B3-48F1-8C6C-37321EC1DC2A}" destId="{3DED5BFD-71AD-46C4-89BE-5DAE29BB853E}" srcOrd="0" destOrd="0" parTransId="{80761ABB-63B0-4915-AF0A-4AA1D8EFD5B6}" sibTransId="{4178A47B-ABF0-440F-B137-CE7EB62D74CC}"/>
    <dgm:cxn modelId="{D74E2659-0757-47F6-86AF-C887C7DAE940}" type="presOf" srcId="{57572A54-E466-485D-B942-5D4E9320615E}" destId="{C3D17E9D-5BCF-42E7-B2D5-266AD2DC0761}" srcOrd="1" destOrd="0" presId="urn:microsoft.com/office/officeart/2005/8/layout/lProcess2"/>
    <dgm:cxn modelId="{49122C98-9ABD-47AC-84EF-70572114BC76}" type="presOf" srcId="{3DED5BFD-71AD-46C4-89BE-5DAE29BB853E}" destId="{E46775B5-13BF-49BE-8CDA-DE971F9CDA09}" srcOrd="0" destOrd="0" presId="urn:microsoft.com/office/officeart/2005/8/layout/lProcess2"/>
    <dgm:cxn modelId="{EF07F422-BCBA-4C87-B08E-E321CE63DD65}" type="presOf" srcId="{CE99C1A4-E3B3-48F1-8C6C-37321EC1DC2A}" destId="{83B6B4BF-888E-45DD-83FB-27F1B8174392}" srcOrd="0" destOrd="0" presId="urn:microsoft.com/office/officeart/2005/8/layout/lProcess2"/>
    <dgm:cxn modelId="{9361C2AC-1666-4E9A-8B2A-868775C6EDE5}" type="presOf" srcId="{D43A8E4A-30CF-49FE-BC18-F9ADB54451CB}" destId="{8B195404-1910-43F2-94F7-405991C4760C}" srcOrd="0" destOrd="0" presId="urn:microsoft.com/office/officeart/2005/8/layout/lProcess2"/>
    <dgm:cxn modelId="{7C249FFE-1800-4356-90C8-532C290F576D}" srcId="{EE78A2DD-8E9A-404D-BD2F-01FF03D5CF13}" destId="{CE99C1A4-E3B3-48F1-8C6C-37321EC1DC2A}" srcOrd="1" destOrd="0" parTransId="{E964BF86-B59C-433F-9D3B-54E5CCE3A6A7}" sibTransId="{4E013EA7-AC12-4315-AB29-A523E4B976B2}"/>
    <dgm:cxn modelId="{40DC72C6-D3F1-4048-9E75-9E0568409EC2}" srcId="{CE99C1A4-E3B3-48F1-8C6C-37321EC1DC2A}" destId="{B0384962-11F5-4E76-8378-47C2382B9D20}" srcOrd="1" destOrd="0" parTransId="{5F791050-49C6-4C73-B5DB-3ACFAD54A9D0}" sibTransId="{4199DBA8-35EC-4FC6-AA8A-FECEF07B68C4}"/>
    <dgm:cxn modelId="{B95B725C-6C21-48F8-A077-7002D1DE7C97}" type="presOf" srcId="{495E8936-6677-42A3-9119-687A5E9DD9D7}" destId="{C038AB19-96C5-498B-8DB1-42EDB84155CA}" srcOrd="0" destOrd="0" presId="urn:microsoft.com/office/officeart/2005/8/layout/lProcess2"/>
    <dgm:cxn modelId="{CA2A5646-F3C1-406B-A7FC-C23014960DC9}" type="presOf" srcId="{57572A54-E466-485D-B942-5D4E9320615E}" destId="{D68F063E-0E74-4335-9D97-A74908EB12CA}" srcOrd="0" destOrd="0" presId="urn:microsoft.com/office/officeart/2005/8/layout/lProcess2"/>
    <dgm:cxn modelId="{B71798D6-3105-490E-AF0A-7EC19F68E3D5}" type="presParOf" srcId="{81189D9C-DB88-4367-BC89-5822442E4ADA}" destId="{D3A82735-6077-4949-BB36-35A65F1EDEBB}" srcOrd="0" destOrd="0" presId="urn:microsoft.com/office/officeart/2005/8/layout/lProcess2"/>
    <dgm:cxn modelId="{8D833F20-6E32-457B-B64E-FF45253303DB}" type="presParOf" srcId="{D3A82735-6077-4949-BB36-35A65F1EDEBB}" destId="{D68F063E-0E74-4335-9D97-A74908EB12CA}" srcOrd="0" destOrd="0" presId="urn:microsoft.com/office/officeart/2005/8/layout/lProcess2"/>
    <dgm:cxn modelId="{B4D6EB8B-6588-40F1-8748-3804FB7EB442}" type="presParOf" srcId="{D3A82735-6077-4949-BB36-35A65F1EDEBB}" destId="{C3D17E9D-5BCF-42E7-B2D5-266AD2DC0761}" srcOrd="1" destOrd="0" presId="urn:microsoft.com/office/officeart/2005/8/layout/lProcess2"/>
    <dgm:cxn modelId="{4E345E7A-7FAA-4241-A6F2-749DE2496351}" type="presParOf" srcId="{D3A82735-6077-4949-BB36-35A65F1EDEBB}" destId="{CC82627D-C5E5-4980-BF84-35B816EAFA63}" srcOrd="2" destOrd="0" presId="urn:microsoft.com/office/officeart/2005/8/layout/lProcess2"/>
    <dgm:cxn modelId="{F5C5CDBF-A5C3-432A-A91A-046A527E4D9B}" type="presParOf" srcId="{CC82627D-C5E5-4980-BF84-35B816EAFA63}" destId="{5660E8A6-0C18-49E4-9ECC-7C6F1F34A3B6}" srcOrd="0" destOrd="0" presId="urn:microsoft.com/office/officeart/2005/8/layout/lProcess2"/>
    <dgm:cxn modelId="{64CB3155-523D-4BD0-8106-B854DFCEAAEB}" type="presParOf" srcId="{5660E8A6-0C18-49E4-9ECC-7C6F1F34A3B6}" destId="{8B195404-1910-43F2-94F7-405991C4760C}" srcOrd="0" destOrd="0" presId="urn:microsoft.com/office/officeart/2005/8/layout/lProcess2"/>
    <dgm:cxn modelId="{FC171455-04DC-4D2B-B01C-C87823769134}" type="presParOf" srcId="{5660E8A6-0C18-49E4-9ECC-7C6F1F34A3B6}" destId="{0D1996FC-F0EB-4C4A-BD04-814349625F49}" srcOrd="1" destOrd="0" presId="urn:microsoft.com/office/officeart/2005/8/layout/lProcess2"/>
    <dgm:cxn modelId="{84EFB693-C042-4DD2-BC71-0EFF02C1CE64}" type="presParOf" srcId="{5660E8A6-0C18-49E4-9ECC-7C6F1F34A3B6}" destId="{C038AB19-96C5-498B-8DB1-42EDB84155CA}" srcOrd="2" destOrd="0" presId="urn:microsoft.com/office/officeart/2005/8/layout/lProcess2"/>
    <dgm:cxn modelId="{4056EFEF-F9BE-40BB-BB4A-B6E5CF75B0A6}" type="presParOf" srcId="{81189D9C-DB88-4367-BC89-5822442E4ADA}" destId="{5C40637D-5029-4A3D-9572-31B1EA7595CE}" srcOrd="1" destOrd="0" presId="urn:microsoft.com/office/officeart/2005/8/layout/lProcess2"/>
    <dgm:cxn modelId="{F5D8FCD4-89D6-4037-9923-D8B8820B587A}" type="presParOf" srcId="{81189D9C-DB88-4367-BC89-5822442E4ADA}" destId="{0EDE2097-6F9C-4CFE-8177-2B56994A1D74}" srcOrd="2" destOrd="0" presId="urn:microsoft.com/office/officeart/2005/8/layout/lProcess2"/>
    <dgm:cxn modelId="{699C4CC1-1EC3-4E5E-8769-88FE2FAC2030}" type="presParOf" srcId="{0EDE2097-6F9C-4CFE-8177-2B56994A1D74}" destId="{83B6B4BF-888E-45DD-83FB-27F1B8174392}" srcOrd="0" destOrd="0" presId="urn:microsoft.com/office/officeart/2005/8/layout/lProcess2"/>
    <dgm:cxn modelId="{B5209CCB-8192-4768-AE6E-D93864BC80C9}" type="presParOf" srcId="{0EDE2097-6F9C-4CFE-8177-2B56994A1D74}" destId="{D6FE4EF9-1A7D-4CEF-AA21-6A5EC1AE3228}" srcOrd="1" destOrd="0" presId="urn:microsoft.com/office/officeart/2005/8/layout/lProcess2"/>
    <dgm:cxn modelId="{246C3D54-67EA-4302-96EB-613F417BAC6B}" type="presParOf" srcId="{0EDE2097-6F9C-4CFE-8177-2B56994A1D74}" destId="{57477F91-92C0-4253-97B8-59D579A73450}" srcOrd="2" destOrd="0" presId="urn:microsoft.com/office/officeart/2005/8/layout/lProcess2"/>
    <dgm:cxn modelId="{060FB957-0A10-469C-9185-F62DEEA84A64}" type="presParOf" srcId="{57477F91-92C0-4253-97B8-59D579A73450}" destId="{0F1F042A-93A7-4C7D-A1B9-94530BC86E59}" srcOrd="0" destOrd="0" presId="urn:microsoft.com/office/officeart/2005/8/layout/lProcess2"/>
    <dgm:cxn modelId="{31DB4835-B729-4C55-A77F-2F4C339BB2BD}" type="presParOf" srcId="{0F1F042A-93A7-4C7D-A1B9-94530BC86E59}" destId="{E46775B5-13BF-49BE-8CDA-DE971F9CDA09}" srcOrd="0" destOrd="0" presId="urn:microsoft.com/office/officeart/2005/8/layout/lProcess2"/>
    <dgm:cxn modelId="{81FF9ED5-F936-4E54-99BB-BAAC36C44AC9}" type="presParOf" srcId="{0F1F042A-93A7-4C7D-A1B9-94530BC86E59}" destId="{00C1C4AC-138A-4AE1-89B3-6AA1816A0B8B}" srcOrd="1" destOrd="0" presId="urn:microsoft.com/office/officeart/2005/8/layout/lProcess2"/>
    <dgm:cxn modelId="{44F05F28-5CD9-4128-BA53-78C31E41A01F}" type="presParOf" srcId="{0F1F042A-93A7-4C7D-A1B9-94530BC86E59}" destId="{AADA4CF0-48AE-4652-B385-5D21218CD5DD}"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78A2DD-8E9A-404D-BD2F-01FF03D5CF1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hr-HR"/>
        </a:p>
      </dgm:t>
    </dgm:pt>
    <dgm:pt modelId="{57572A54-E466-485D-B942-5D4E9320615E}">
      <dgm:prSet phldrT="[Tekst]" custT="1"/>
      <dgm:spPr>
        <a:solidFill>
          <a:schemeClr val="bg1">
            <a:lumMod val="7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2400" dirty="0"/>
            <a:t>TRENUTNO</a:t>
          </a:r>
        </a:p>
      </dgm:t>
    </dgm:pt>
    <dgm:pt modelId="{75F72565-0695-4B8B-A611-03DB0D34F81C}" type="parTrans" cxnId="{BCCD051C-CF4C-40F5-AD50-77DA0603CE0A}">
      <dgm:prSet/>
      <dgm:spPr/>
      <dgm:t>
        <a:bodyPr/>
        <a:lstStyle/>
        <a:p>
          <a:endParaRPr lang="hr-HR"/>
        </a:p>
      </dgm:t>
    </dgm:pt>
    <dgm:pt modelId="{FB158C1C-1BF3-47C4-94C9-FEF6490D66BA}" type="sibTrans" cxnId="{BCCD051C-CF4C-40F5-AD50-77DA0603CE0A}">
      <dgm:prSet/>
      <dgm:spPr/>
      <dgm:t>
        <a:bodyPr/>
        <a:lstStyle/>
        <a:p>
          <a:endParaRPr lang="hr-HR"/>
        </a:p>
      </dgm:t>
    </dgm:pt>
    <dgm:pt modelId="{D1226683-6F17-49F5-A6AA-B8A334B3035D}">
      <dgm:prSet phldrT="[Teks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400" dirty="0">
              <a:solidFill>
                <a:schemeClr val="tx1"/>
              </a:solidFill>
            </a:rPr>
            <a:t>Ne postoji sustavna zdravstvena skrb prilagođena </a:t>
          </a:r>
          <a:r>
            <a:rPr lang="hr-HR" sz="1400">
              <a:solidFill>
                <a:schemeClr val="tx1"/>
              </a:solidFill>
            </a:rPr>
            <a:t>potrebama  HB</a:t>
          </a:r>
          <a:endParaRPr lang="hr-HR" sz="1400" dirty="0">
            <a:solidFill>
              <a:schemeClr val="tx1"/>
            </a:solidFill>
          </a:endParaRPr>
        </a:p>
      </dgm:t>
    </dgm:pt>
    <dgm:pt modelId="{BE6C456F-1B0B-48A1-97E3-7F4FBC527F8F}" type="parTrans" cxnId="{B1B56F7E-9B7D-43FF-8C6F-58B8294310CE}">
      <dgm:prSet/>
      <dgm:spPr/>
      <dgm:t>
        <a:bodyPr/>
        <a:lstStyle/>
        <a:p>
          <a:endParaRPr lang="hr-HR"/>
        </a:p>
      </dgm:t>
    </dgm:pt>
    <dgm:pt modelId="{8E145D89-4E65-45FC-8F9E-C0BAE23455C8}" type="sibTrans" cxnId="{B1B56F7E-9B7D-43FF-8C6F-58B8294310CE}">
      <dgm:prSet/>
      <dgm:spPr/>
      <dgm:t>
        <a:bodyPr/>
        <a:lstStyle/>
        <a:p>
          <a:endParaRPr lang="hr-HR"/>
        </a:p>
      </dgm:t>
    </dgm:pt>
    <dgm:pt modelId="{CE99C1A4-E3B3-48F1-8C6C-37321EC1DC2A}">
      <dgm:prSet custT="1"/>
      <dgm:spPr>
        <a:solidFill>
          <a:srgbClr val="FEE3C6"/>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2400" dirty="0"/>
            <a:t>NOVI ZAKON</a:t>
          </a:r>
        </a:p>
      </dgm:t>
    </dgm:pt>
    <dgm:pt modelId="{E964BF86-B59C-433F-9D3B-54E5CCE3A6A7}" type="parTrans" cxnId="{7C249FFE-1800-4356-90C8-532C290F576D}">
      <dgm:prSet/>
      <dgm:spPr/>
      <dgm:t>
        <a:bodyPr/>
        <a:lstStyle/>
        <a:p>
          <a:endParaRPr lang="hr-HR"/>
        </a:p>
      </dgm:t>
    </dgm:pt>
    <dgm:pt modelId="{4E013EA7-AC12-4315-AB29-A523E4B976B2}" type="sibTrans" cxnId="{7C249FFE-1800-4356-90C8-532C290F576D}">
      <dgm:prSet/>
      <dgm:spPr/>
      <dgm:t>
        <a:bodyPr/>
        <a:lstStyle/>
        <a:p>
          <a:endParaRPr lang="hr-HR"/>
        </a:p>
      </dgm:t>
    </dgm:pt>
    <dgm:pt modelId="{C5A621C0-805C-4CE7-B0F6-A3F713753CE0}">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400" dirty="0">
              <a:solidFill>
                <a:schemeClr val="tx1"/>
              </a:solidFill>
            </a:rPr>
            <a:t>Pravo na medicinsku rehabilitaciju imaju samo HRVI</a:t>
          </a:r>
        </a:p>
      </dgm:t>
    </dgm:pt>
    <dgm:pt modelId="{5E7CEA57-C4C7-4693-A87E-759D3201411C}" type="parTrans" cxnId="{2FA725C5-AC53-493E-A033-AD6C678F8204}">
      <dgm:prSet/>
      <dgm:spPr/>
      <dgm:t>
        <a:bodyPr/>
        <a:lstStyle/>
        <a:p>
          <a:endParaRPr lang="hr-HR"/>
        </a:p>
      </dgm:t>
    </dgm:pt>
    <dgm:pt modelId="{992B3A92-8FE5-4CAB-9BA7-9B50C598C20A}" type="sibTrans" cxnId="{2FA725C5-AC53-493E-A033-AD6C678F8204}">
      <dgm:prSet/>
      <dgm:spPr/>
      <dgm:t>
        <a:bodyPr/>
        <a:lstStyle/>
        <a:p>
          <a:endParaRPr lang="hr-HR"/>
        </a:p>
      </dgm:t>
    </dgm:pt>
    <dgm:pt modelId="{8FFB454A-E9CD-4D67-8378-AF788A47CA13}">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nn-NO" sz="1200" b="1" dirty="0">
              <a:solidFill>
                <a:schemeClr val="tx1"/>
              </a:solidFill>
            </a:rPr>
            <a:t>Sistematski pregledi </a:t>
          </a:r>
          <a:r>
            <a:rPr lang="nn-NO" sz="1200" b="0" dirty="0">
              <a:solidFill>
                <a:schemeClr val="tx1"/>
              </a:solidFill>
            </a:rPr>
            <a:t>za sve HB</a:t>
          </a:r>
          <a:endParaRPr lang="hr-HR" sz="1200" b="0" dirty="0">
            <a:solidFill>
              <a:schemeClr val="tx1"/>
            </a:solidFill>
          </a:endParaRPr>
        </a:p>
        <a:p>
          <a:r>
            <a:rPr lang="hr-HR" sz="1200" b="0" dirty="0">
              <a:solidFill>
                <a:schemeClr val="tx1"/>
              </a:solidFill>
            </a:rPr>
            <a:t>u 2017. godini 33</a:t>
          </a:r>
          <a:r>
            <a:rPr lang="sv-SE" sz="1200" b="0" dirty="0">
              <a:solidFill>
                <a:schemeClr val="tx1"/>
              </a:solidFill>
            </a:rPr>
            <a:t> 000 korisnika</a:t>
          </a:r>
          <a:r>
            <a:rPr lang="hr-HR" sz="1200" b="0" dirty="0">
              <a:solidFill>
                <a:schemeClr val="tx1"/>
              </a:solidFill>
            </a:rPr>
            <a:t> za što je osigurano 26 mil. kn (prioritet imaju HB s najduljim sudjelovanjem u DR)</a:t>
          </a:r>
        </a:p>
      </dgm:t>
    </dgm:pt>
    <dgm:pt modelId="{6E3CB671-B04B-44FA-8A75-DDD630D6EE61}" type="parTrans" cxnId="{AB930090-4C67-486D-B22A-6F8C6C70984F}">
      <dgm:prSet/>
      <dgm:spPr/>
      <dgm:t>
        <a:bodyPr/>
        <a:lstStyle/>
        <a:p>
          <a:endParaRPr lang="hr-HR"/>
        </a:p>
      </dgm:t>
    </dgm:pt>
    <dgm:pt modelId="{83F67397-6E58-4C56-8C57-E30955ABD855}" type="sibTrans" cxnId="{AB930090-4C67-486D-B22A-6F8C6C70984F}">
      <dgm:prSet/>
      <dgm:spPr/>
      <dgm:t>
        <a:bodyPr/>
        <a:lstStyle/>
        <a:p>
          <a:endParaRPr lang="hr-HR"/>
        </a:p>
      </dgm:t>
    </dgm:pt>
    <dgm:pt modelId="{3DED5BFD-71AD-46C4-89BE-5DAE29BB853E}">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vi-VN" sz="1200" b="1" dirty="0">
              <a:solidFill>
                <a:schemeClr val="tx1"/>
              </a:solidFill>
            </a:rPr>
            <a:t>Obvezno zdravstveno osiguranje</a:t>
          </a:r>
          <a:r>
            <a:rPr lang="hr-HR" sz="1200" b="1" dirty="0">
              <a:solidFill>
                <a:schemeClr val="tx1"/>
              </a:solidFill>
            </a:rPr>
            <a:t> </a:t>
          </a:r>
          <a:r>
            <a:rPr lang="hr-HR" sz="1200" b="0" dirty="0">
              <a:solidFill>
                <a:schemeClr val="tx1"/>
              </a:solidFill>
            </a:rPr>
            <a:t>za članove obitelji smrtno stradalih i nestalih HB i nakon što im prestane pravo na obiteljsku invalidninu ako to pravo ne mogu ostvariti po drugoj osnovi</a:t>
          </a:r>
        </a:p>
      </dgm:t>
    </dgm:pt>
    <dgm:pt modelId="{80761ABB-63B0-4915-AF0A-4AA1D8EFD5B6}" type="parTrans" cxnId="{1B00DF53-4A82-4C6D-A938-2AD383953191}">
      <dgm:prSet/>
      <dgm:spPr/>
      <dgm:t>
        <a:bodyPr/>
        <a:lstStyle/>
        <a:p>
          <a:endParaRPr lang="hr-HR"/>
        </a:p>
      </dgm:t>
    </dgm:pt>
    <dgm:pt modelId="{4178A47B-ABF0-440F-B137-CE7EB62D74CC}" type="sibTrans" cxnId="{1B00DF53-4A82-4C6D-A938-2AD383953191}">
      <dgm:prSet/>
      <dgm:spPr/>
      <dgm:t>
        <a:bodyPr/>
        <a:lstStyle/>
        <a:p>
          <a:endParaRPr lang="hr-HR"/>
        </a:p>
      </dgm:t>
    </dgm:pt>
    <dgm:pt modelId="{603B5A95-A401-4FDA-B8BF-AD4CA9140E11}">
      <dgm:prSet phldrT="[Teks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200" b="0" dirty="0">
              <a:solidFill>
                <a:schemeClr val="tx1"/>
              </a:solidFill>
            </a:rPr>
            <a:t>Donošenje </a:t>
          </a:r>
          <a:r>
            <a:rPr lang="hr-HR" sz="1200" b="1" dirty="0">
              <a:solidFill>
                <a:schemeClr val="tx1"/>
              </a:solidFill>
            </a:rPr>
            <a:t>Nacionalne strategije </a:t>
          </a:r>
          <a:r>
            <a:rPr lang="hr-HR" sz="1200" b="0" dirty="0">
              <a:solidFill>
                <a:schemeClr val="tx1"/>
              </a:solidFill>
            </a:rPr>
            <a:t>za zaštitu i očuvanje zdravlja HB</a:t>
          </a:r>
        </a:p>
      </dgm:t>
    </dgm:pt>
    <dgm:pt modelId="{ABBA0E87-DE44-424F-AB20-A7791B4F5A23}" type="sibTrans" cxnId="{6CF8734D-AD54-4CD5-A38D-8E79DEAB4848}">
      <dgm:prSet/>
      <dgm:spPr/>
      <dgm:t>
        <a:bodyPr/>
        <a:lstStyle/>
        <a:p>
          <a:endParaRPr lang="hr-HR"/>
        </a:p>
      </dgm:t>
    </dgm:pt>
    <dgm:pt modelId="{47CB649F-F6A7-4A84-8916-3C866C7FD778}" type="parTrans" cxnId="{6CF8734D-AD54-4CD5-A38D-8E79DEAB4848}">
      <dgm:prSet/>
      <dgm:spPr/>
      <dgm:t>
        <a:bodyPr/>
        <a:lstStyle/>
        <a:p>
          <a:endParaRPr lang="hr-HR"/>
        </a:p>
      </dgm:t>
    </dgm:pt>
    <dgm:pt modelId="{C760593B-0C36-4EC9-B913-CB86749EECDE}">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200" b="1" dirty="0">
              <a:solidFill>
                <a:schemeClr val="tx1"/>
              </a:solidFill>
            </a:rPr>
            <a:t>o</a:t>
          </a:r>
          <a:r>
            <a:rPr lang="vi-VN" sz="1200" b="1" dirty="0">
              <a:solidFill>
                <a:schemeClr val="tx1"/>
              </a:solidFill>
            </a:rPr>
            <a:t>slobođenja dijela troška zdravstvene zaštite</a:t>
          </a:r>
          <a:r>
            <a:rPr lang="hr-HR" sz="1200" b="1" dirty="0">
              <a:solidFill>
                <a:schemeClr val="tx1"/>
              </a:solidFill>
            </a:rPr>
            <a:t> </a:t>
          </a:r>
          <a:r>
            <a:rPr lang="hr-HR" sz="1200" b="0" dirty="0">
              <a:solidFill>
                <a:schemeClr val="tx1"/>
              </a:solidFill>
            </a:rPr>
            <a:t>pod određenim uvjetima prošireno na </a:t>
          </a:r>
          <a:r>
            <a:rPr lang="vi-VN" sz="1200" b="0" dirty="0">
              <a:solidFill>
                <a:schemeClr val="tx1"/>
              </a:solidFill>
            </a:rPr>
            <a:t>djecu smrtno stradalog HB</a:t>
          </a:r>
          <a:endParaRPr lang="hr-HR" sz="1200" b="0" dirty="0">
            <a:solidFill>
              <a:schemeClr val="tx1"/>
            </a:solidFill>
          </a:endParaRPr>
        </a:p>
      </dgm:t>
    </dgm:pt>
    <dgm:pt modelId="{2789DCFE-C650-4605-B947-D47076C59C83}" type="parTrans" cxnId="{D4BF8337-4EA2-444A-84D7-CED056577FC9}">
      <dgm:prSet/>
      <dgm:spPr/>
      <dgm:t>
        <a:bodyPr/>
        <a:lstStyle/>
        <a:p>
          <a:endParaRPr lang="hr-HR"/>
        </a:p>
      </dgm:t>
    </dgm:pt>
    <dgm:pt modelId="{291F84E0-F9F4-4370-9347-4AAD1C4FF0C7}" type="sibTrans" cxnId="{D4BF8337-4EA2-444A-84D7-CED056577FC9}">
      <dgm:prSet/>
      <dgm:spPr/>
      <dgm:t>
        <a:bodyPr/>
        <a:lstStyle/>
        <a:p>
          <a:endParaRPr lang="hr-HR"/>
        </a:p>
      </dgm:t>
    </dgm:pt>
    <dgm:pt modelId="{44E83335-1750-4E23-9334-3DF88E062902}">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200" b="1" dirty="0">
              <a:solidFill>
                <a:schemeClr val="tx1"/>
              </a:solidFill>
            </a:rPr>
            <a:t>Medicinska rehabilitacija za sve HB </a:t>
          </a:r>
          <a:r>
            <a:rPr lang="hr-HR" sz="1200" b="0" dirty="0">
              <a:solidFill>
                <a:schemeClr val="tx1"/>
              </a:solidFill>
            </a:rPr>
            <a:t>s oštećenjem organizma kao posljedice sudjelovanja u Domovinskom ratu</a:t>
          </a:r>
        </a:p>
      </dgm:t>
    </dgm:pt>
    <dgm:pt modelId="{1A27ED56-096B-467F-82DB-27C5A57F308C}" type="parTrans" cxnId="{81E26D70-6485-429D-AFB6-619EBCC57D3E}">
      <dgm:prSet/>
      <dgm:spPr/>
      <dgm:t>
        <a:bodyPr/>
        <a:lstStyle/>
        <a:p>
          <a:endParaRPr lang="hr-HR"/>
        </a:p>
      </dgm:t>
    </dgm:pt>
    <dgm:pt modelId="{778495D0-96EF-4C0D-ACE1-82EBAF35F32B}" type="sibTrans" cxnId="{81E26D70-6485-429D-AFB6-619EBCC57D3E}">
      <dgm:prSet/>
      <dgm:spPr/>
      <dgm:t>
        <a:bodyPr/>
        <a:lstStyle/>
        <a:p>
          <a:endParaRPr lang="hr-HR"/>
        </a:p>
      </dgm:t>
    </dgm:pt>
    <dgm:pt modelId="{81189D9C-DB88-4367-BC89-5822442E4ADA}" type="pres">
      <dgm:prSet presAssocID="{EE78A2DD-8E9A-404D-BD2F-01FF03D5CF13}" presName="theList" presStyleCnt="0">
        <dgm:presLayoutVars>
          <dgm:dir/>
          <dgm:animLvl val="lvl"/>
          <dgm:resizeHandles val="exact"/>
        </dgm:presLayoutVars>
      </dgm:prSet>
      <dgm:spPr/>
      <dgm:t>
        <a:bodyPr/>
        <a:lstStyle/>
        <a:p>
          <a:endParaRPr lang="hr-HR"/>
        </a:p>
      </dgm:t>
    </dgm:pt>
    <dgm:pt modelId="{D3A82735-6077-4949-BB36-35A65F1EDEBB}" type="pres">
      <dgm:prSet presAssocID="{57572A54-E466-485D-B942-5D4E9320615E}" presName="compNode" presStyleCnt="0"/>
      <dgm:spPr/>
    </dgm:pt>
    <dgm:pt modelId="{D68F063E-0E74-4335-9D97-A74908EB12CA}" type="pres">
      <dgm:prSet presAssocID="{57572A54-E466-485D-B942-5D4E9320615E}" presName="aNode" presStyleLbl="bgShp" presStyleIdx="0" presStyleCnt="2"/>
      <dgm:spPr/>
      <dgm:t>
        <a:bodyPr/>
        <a:lstStyle/>
        <a:p>
          <a:endParaRPr lang="hr-HR"/>
        </a:p>
      </dgm:t>
    </dgm:pt>
    <dgm:pt modelId="{C3D17E9D-5BCF-42E7-B2D5-266AD2DC0761}" type="pres">
      <dgm:prSet presAssocID="{57572A54-E466-485D-B942-5D4E9320615E}" presName="textNode" presStyleLbl="bgShp" presStyleIdx="0" presStyleCnt="2"/>
      <dgm:spPr/>
      <dgm:t>
        <a:bodyPr/>
        <a:lstStyle/>
        <a:p>
          <a:endParaRPr lang="hr-HR"/>
        </a:p>
      </dgm:t>
    </dgm:pt>
    <dgm:pt modelId="{CC82627D-C5E5-4980-BF84-35B816EAFA63}" type="pres">
      <dgm:prSet presAssocID="{57572A54-E466-485D-B942-5D4E9320615E}" presName="compChildNode" presStyleCnt="0"/>
      <dgm:spPr/>
    </dgm:pt>
    <dgm:pt modelId="{5660E8A6-0C18-49E4-9ECC-7C6F1F34A3B6}" type="pres">
      <dgm:prSet presAssocID="{57572A54-E466-485D-B942-5D4E9320615E}" presName="theInnerList" presStyleCnt="0"/>
      <dgm:spPr/>
    </dgm:pt>
    <dgm:pt modelId="{3AB6BC3C-A0B5-4DC8-9144-8BC9AD2D107B}" type="pres">
      <dgm:prSet presAssocID="{D1226683-6F17-49F5-A6AA-B8A334B3035D}" presName="childNode" presStyleLbl="node1" presStyleIdx="0" presStyleCnt="7" custScaleY="34034" custLinFactY="-3368" custLinFactNeighborY="-100000">
        <dgm:presLayoutVars>
          <dgm:bulletEnabled val="1"/>
        </dgm:presLayoutVars>
      </dgm:prSet>
      <dgm:spPr/>
      <dgm:t>
        <a:bodyPr/>
        <a:lstStyle/>
        <a:p>
          <a:endParaRPr lang="hr-HR"/>
        </a:p>
      </dgm:t>
    </dgm:pt>
    <dgm:pt modelId="{41080C63-2445-4D63-AA82-0A12EF8B0AD5}" type="pres">
      <dgm:prSet presAssocID="{D1226683-6F17-49F5-A6AA-B8A334B3035D}" presName="aSpace2" presStyleCnt="0"/>
      <dgm:spPr/>
    </dgm:pt>
    <dgm:pt modelId="{CD9DDF43-DA85-426D-A2FB-172CD3164ECB}" type="pres">
      <dgm:prSet presAssocID="{C5A621C0-805C-4CE7-B0F6-A3F713753CE0}" presName="childNode" presStyleLbl="node1" presStyleIdx="1" presStyleCnt="7" custScaleY="34034" custLinFactY="-3870" custLinFactNeighborX="1245" custLinFactNeighborY="-100000">
        <dgm:presLayoutVars>
          <dgm:bulletEnabled val="1"/>
        </dgm:presLayoutVars>
      </dgm:prSet>
      <dgm:spPr/>
      <dgm:t>
        <a:bodyPr/>
        <a:lstStyle/>
        <a:p>
          <a:endParaRPr lang="hr-HR"/>
        </a:p>
      </dgm:t>
    </dgm:pt>
    <dgm:pt modelId="{5C40637D-5029-4A3D-9572-31B1EA7595CE}" type="pres">
      <dgm:prSet presAssocID="{57572A54-E466-485D-B942-5D4E9320615E}" presName="aSpace" presStyleCnt="0"/>
      <dgm:spPr/>
    </dgm:pt>
    <dgm:pt modelId="{0EDE2097-6F9C-4CFE-8177-2B56994A1D74}" type="pres">
      <dgm:prSet presAssocID="{CE99C1A4-E3B3-48F1-8C6C-37321EC1DC2A}" presName="compNode" presStyleCnt="0"/>
      <dgm:spPr/>
    </dgm:pt>
    <dgm:pt modelId="{83B6B4BF-888E-45DD-83FB-27F1B8174392}" type="pres">
      <dgm:prSet presAssocID="{CE99C1A4-E3B3-48F1-8C6C-37321EC1DC2A}" presName="aNode" presStyleLbl="bgShp" presStyleIdx="1" presStyleCnt="2" custScaleX="115337"/>
      <dgm:spPr/>
      <dgm:t>
        <a:bodyPr/>
        <a:lstStyle/>
        <a:p>
          <a:endParaRPr lang="hr-HR"/>
        </a:p>
      </dgm:t>
    </dgm:pt>
    <dgm:pt modelId="{D6FE4EF9-1A7D-4CEF-AA21-6A5EC1AE3228}" type="pres">
      <dgm:prSet presAssocID="{CE99C1A4-E3B3-48F1-8C6C-37321EC1DC2A}" presName="textNode" presStyleLbl="bgShp" presStyleIdx="1" presStyleCnt="2"/>
      <dgm:spPr/>
      <dgm:t>
        <a:bodyPr/>
        <a:lstStyle/>
        <a:p>
          <a:endParaRPr lang="hr-HR"/>
        </a:p>
      </dgm:t>
    </dgm:pt>
    <dgm:pt modelId="{57477F91-92C0-4253-97B8-59D579A73450}" type="pres">
      <dgm:prSet presAssocID="{CE99C1A4-E3B3-48F1-8C6C-37321EC1DC2A}" presName="compChildNode" presStyleCnt="0"/>
      <dgm:spPr/>
    </dgm:pt>
    <dgm:pt modelId="{0F1F042A-93A7-4C7D-A1B9-94530BC86E59}" type="pres">
      <dgm:prSet presAssocID="{CE99C1A4-E3B3-48F1-8C6C-37321EC1DC2A}" presName="theInnerList" presStyleCnt="0"/>
      <dgm:spPr/>
    </dgm:pt>
    <dgm:pt modelId="{E46775B5-13BF-49BE-8CDA-DE971F9CDA09}" type="pres">
      <dgm:prSet presAssocID="{3DED5BFD-71AD-46C4-89BE-5DAE29BB853E}" presName="childNode" presStyleLbl="node1" presStyleIdx="2" presStyleCnt="7" custScaleX="115050" custScaleY="2000000" custLinFactY="-966462" custLinFactNeighborX="-92" custLinFactNeighborY="-1000000">
        <dgm:presLayoutVars>
          <dgm:bulletEnabled val="1"/>
        </dgm:presLayoutVars>
      </dgm:prSet>
      <dgm:spPr/>
      <dgm:t>
        <a:bodyPr/>
        <a:lstStyle/>
        <a:p>
          <a:endParaRPr lang="hr-HR"/>
        </a:p>
      </dgm:t>
    </dgm:pt>
    <dgm:pt modelId="{00C1C4AC-138A-4AE1-89B3-6AA1816A0B8B}" type="pres">
      <dgm:prSet presAssocID="{3DED5BFD-71AD-46C4-89BE-5DAE29BB853E}" presName="aSpace2" presStyleCnt="0"/>
      <dgm:spPr/>
    </dgm:pt>
    <dgm:pt modelId="{782419F4-F1D6-4815-92E6-32E012EFA544}" type="pres">
      <dgm:prSet presAssocID="{C760593B-0C36-4EC9-B913-CB86749EECDE}" presName="childNode" presStyleLbl="node1" presStyleIdx="3" presStyleCnt="7" custScaleX="116150" custScaleY="2000000" custLinFactY="-645705" custLinFactNeighborY="-700000">
        <dgm:presLayoutVars>
          <dgm:bulletEnabled val="1"/>
        </dgm:presLayoutVars>
      </dgm:prSet>
      <dgm:spPr/>
      <dgm:t>
        <a:bodyPr/>
        <a:lstStyle/>
        <a:p>
          <a:endParaRPr lang="hr-HR"/>
        </a:p>
      </dgm:t>
    </dgm:pt>
    <dgm:pt modelId="{E4925F80-DFB6-48ED-BD8F-707CA791A2A3}" type="pres">
      <dgm:prSet presAssocID="{C760593B-0C36-4EC9-B913-CB86749EECDE}" presName="aSpace2" presStyleCnt="0"/>
      <dgm:spPr/>
    </dgm:pt>
    <dgm:pt modelId="{9129A9FE-DCB8-40E7-8F0E-E509F595146D}" type="pres">
      <dgm:prSet presAssocID="{44E83335-1750-4E23-9334-3DF88E062902}" presName="childNode" presStyleLbl="node1" presStyleIdx="4" presStyleCnt="7" custScaleX="116150" custScaleY="2000000" custLinFactY="-438340" custLinFactNeighborX="662" custLinFactNeighborY="-500000">
        <dgm:presLayoutVars>
          <dgm:bulletEnabled val="1"/>
        </dgm:presLayoutVars>
      </dgm:prSet>
      <dgm:spPr/>
      <dgm:t>
        <a:bodyPr/>
        <a:lstStyle/>
        <a:p>
          <a:endParaRPr lang="hr-HR"/>
        </a:p>
      </dgm:t>
    </dgm:pt>
    <dgm:pt modelId="{DBE85530-1F70-4522-9F57-AC0683049118}" type="pres">
      <dgm:prSet presAssocID="{44E83335-1750-4E23-9334-3DF88E062902}" presName="aSpace2" presStyleCnt="0"/>
      <dgm:spPr/>
    </dgm:pt>
    <dgm:pt modelId="{5C500437-8ED0-46CE-82D8-36A81F3C9652}" type="pres">
      <dgm:prSet presAssocID="{8FFB454A-E9CD-4D67-8378-AF788A47CA13}" presName="childNode" presStyleLbl="node1" presStyleIdx="5" presStyleCnt="7" custScaleX="118070" custScaleY="2000000" custLinFactY="-171908" custLinFactNeighborX="842" custLinFactNeighborY="-200000">
        <dgm:presLayoutVars>
          <dgm:bulletEnabled val="1"/>
        </dgm:presLayoutVars>
      </dgm:prSet>
      <dgm:spPr/>
      <dgm:t>
        <a:bodyPr/>
        <a:lstStyle/>
        <a:p>
          <a:endParaRPr lang="hr-HR"/>
        </a:p>
      </dgm:t>
    </dgm:pt>
    <dgm:pt modelId="{4CC76B44-872A-4F8B-B728-B3650C42F7EC}" type="pres">
      <dgm:prSet presAssocID="{8FFB454A-E9CD-4D67-8378-AF788A47CA13}" presName="aSpace2" presStyleCnt="0"/>
      <dgm:spPr/>
    </dgm:pt>
    <dgm:pt modelId="{9B277C06-6DD7-407F-A76B-7FDF50CD1A6C}" type="pres">
      <dgm:prSet presAssocID="{603B5A95-A401-4FDA-B8BF-AD4CA9140E11}" presName="childNode" presStyleLbl="node1" presStyleIdx="6" presStyleCnt="7" custScaleX="118070" custScaleY="1251162" custLinFactY="100000" custLinFactNeighborX="842" custLinFactNeighborY="158189">
        <dgm:presLayoutVars>
          <dgm:bulletEnabled val="1"/>
        </dgm:presLayoutVars>
      </dgm:prSet>
      <dgm:spPr/>
      <dgm:t>
        <a:bodyPr/>
        <a:lstStyle/>
        <a:p>
          <a:endParaRPr lang="hr-HR"/>
        </a:p>
      </dgm:t>
    </dgm:pt>
  </dgm:ptLst>
  <dgm:cxnLst>
    <dgm:cxn modelId="{431F669E-1540-4FAF-AE4D-36155F79B760}" type="presOf" srcId="{44E83335-1750-4E23-9334-3DF88E062902}" destId="{9129A9FE-DCB8-40E7-8F0E-E509F595146D}" srcOrd="0" destOrd="0" presId="urn:microsoft.com/office/officeart/2005/8/layout/lProcess2"/>
    <dgm:cxn modelId="{B1B56F7E-9B7D-43FF-8C6F-58B8294310CE}" srcId="{57572A54-E466-485D-B942-5D4E9320615E}" destId="{D1226683-6F17-49F5-A6AA-B8A334B3035D}" srcOrd="0" destOrd="0" parTransId="{BE6C456F-1B0B-48A1-97E3-7F4FBC527F8F}" sibTransId="{8E145D89-4E65-45FC-8F9E-C0BAE23455C8}"/>
    <dgm:cxn modelId="{739BF79C-3DCF-40DE-A93A-B930398BDFB9}" type="presOf" srcId="{C760593B-0C36-4EC9-B913-CB86749EECDE}" destId="{782419F4-F1D6-4815-92E6-32E012EFA544}" srcOrd="0" destOrd="0" presId="urn:microsoft.com/office/officeart/2005/8/layout/lProcess2"/>
    <dgm:cxn modelId="{1B00DF53-4A82-4C6D-A938-2AD383953191}" srcId="{CE99C1A4-E3B3-48F1-8C6C-37321EC1DC2A}" destId="{3DED5BFD-71AD-46C4-89BE-5DAE29BB853E}" srcOrd="0" destOrd="0" parTransId="{80761ABB-63B0-4915-AF0A-4AA1D8EFD5B6}" sibTransId="{4178A47B-ABF0-440F-B137-CE7EB62D74CC}"/>
    <dgm:cxn modelId="{A184D12D-8910-4012-9DD2-201BECC12E58}" type="presOf" srcId="{C5A621C0-805C-4CE7-B0F6-A3F713753CE0}" destId="{CD9DDF43-DA85-426D-A2FB-172CD3164ECB}" srcOrd="0" destOrd="0" presId="urn:microsoft.com/office/officeart/2005/8/layout/lProcess2"/>
    <dgm:cxn modelId="{2EF75DD4-4785-4C55-93F5-85063629590F}" type="presOf" srcId="{CE99C1A4-E3B3-48F1-8C6C-37321EC1DC2A}" destId="{D6FE4EF9-1A7D-4CEF-AA21-6A5EC1AE3228}" srcOrd="1" destOrd="0" presId="urn:microsoft.com/office/officeart/2005/8/layout/lProcess2"/>
    <dgm:cxn modelId="{D4BF8337-4EA2-444A-84D7-CED056577FC9}" srcId="{CE99C1A4-E3B3-48F1-8C6C-37321EC1DC2A}" destId="{C760593B-0C36-4EC9-B913-CB86749EECDE}" srcOrd="1" destOrd="0" parTransId="{2789DCFE-C650-4605-B947-D47076C59C83}" sibTransId="{291F84E0-F9F4-4370-9347-4AAD1C4FF0C7}"/>
    <dgm:cxn modelId="{6CF8734D-AD54-4CD5-A38D-8E79DEAB4848}" srcId="{CE99C1A4-E3B3-48F1-8C6C-37321EC1DC2A}" destId="{603B5A95-A401-4FDA-B8BF-AD4CA9140E11}" srcOrd="4" destOrd="0" parTransId="{47CB649F-F6A7-4A84-8916-3C866C7FD778}" sibTransId="{ABBA0E87-DE44-424F-AB20-A7791B4F5A23}"/>
    <dgm:cxn modelId="{8514F90A-F888-46BF-9D7C-844566A805D6}" type="presOf" srcId="{CE99C1A4-E3B3-48F1-8C6C-37321EC1DC2A}" destId="{83B6B4BF-888E-45DD-83FB-27F1B8174392}" srcOrd="0" destOrd="0" presId="urn:microsoft.com/office/officeart/2005/8/layout/lProcess2"/>
    <dgm:cxn modelId="{E9C3FE04-FA10-443E-BC8F-3983F08990D8}" type="presOf" srcId="{57572A54-E466-485D-B942-5D4E9320615E}" destId="{D68F063E-0E74-4335-9D97-A74908EB12CA}" srcOrd="0" destOrd="0" presId="urn:microsoft.com/office/officeart/2005/8/layout/lProcess2"/>
    <dgm:cxn modelId="{81E26D70-6485-429D-AFB6-619EBCC57D3E}" srcId="{CE99C1A4-E3B3-48F1-8C6C-37321EC1DC2A}" destId="{44E83335-1750-4E23-9334-3DF88E062902}" srcOrd="2" destOrd="0" parTransId="{1A27ED56-096B-467F-82DB-27C5A57F308C}" sibTransId="{778495D0-96EF-4C0D-ACE1-82EBAF35F32B}"/>
    <dgm:cxn modelId="{2FA725C5-AC53-493E-A033-AD6C678F8204}" srcId="{57572A54-E466-485D-B942-5D4E9320615E}" destId="{C5A621C0-805C-4CE7-B0F6-A3F713753CE0}" srcOrd="1" destOrd="0" parTransId="{5E7CEA57-C4C7-4693-A87E-759D3201411C}" sibTransId="{992B3A92-8FE5-4CAB-9BA7-9B50C598C20A}"/>
    <dgm:cxn modelId="{0F416876-00B8-4D81-85E7-6557D727A97B}" type="presOf" srcId="{8FFB454A-E9CD-4D67-8378-AF788A47CA13}" destId="{5C500437-8ED0-46CE-82D8-36A81F3C9652}" srcOrd="0" destOrd="0" presId="urn:microsoft.com/office/officeart/2005/8/layout/lProcess2"/>
    <dgm:cxn modelId="{BCCD051C-CF4C-40F5-AD50-77DA0603CE0A}" srcId="{EE78A2DD-8E9A-404D-BD2F-01FF03D5CF13}" destId="{57572A54-E466-485D-B942-5D4E9320615E}" srcOrd="0" destOrd="0" parTransId="{75F72565-0695-4B8B-A611-03DB0D34F81C}" sibTransId="{FB158C1C-1BF3-47C4-94C9-FEF6490D66BA}"/>
    <dgm:cxn modelId="{7C249FFE-1800-4356-90C8-532C290F576D}" srcId="{EE78A2DD-8E9A-404D-BD2F-01FF03D5CF13}" destId="{CE99C1A4-E3B3-48F1-8C6C-37321EC1DC2A}" srcOrd="1" destOrd="0" parTransId="{E964BF86-B59C-433F-9D3B-54E5CCE3A6A7}" sibTransId="{4E013EA7-AC12-4315-AB29-A523E4B976B2}"/>
    <dgm:cxn modelId="{63683B7B-6474-42AE-B992-8542EA03DD07}" type="presOf" srcId="{57572A54-E466-485D-B942-5D4E9320615E}" destId="{C3D17E9D-5BCF-42E7-B2D5-266AD2DC0761}" srcOrd="1" destOrd="0" presId="urn:microsoft.com/office/officeart/2005/8/layout/lProcess2"/>
    <dgm:cxn modelId="{C7C21AEB-57F8-4950-8FA4-96FECBA1EAEE}" type="presOf" srcId="{603B5A95-A401-4FDA-B8BF-AD4CA9140E11}" destId="{9B277C06-6DD7-407F-A76B-7FDF50CD1A6C}" srcOrd="0" destOrd="0" presId="urn:microsoft.com/office/officeart/2005/8/layout/lProcess2"/>
    <dgm:cxn modelId="{9EB30BFF-ABAF-4B63-A12F-0ED5B3900AE4}" type="presOf" srcId="{EE78A2DD-8E9A-404D-BD2F-01FF03D5CF13}" destId="{81189D9C-DB88-4367-BC89-5822442E4ADA}" srcOrd="0" destOrd="0" presId="urn:microsoft.com/office/officeart/2005/8/layout/lProcess2"/>
    <dgm:cxn modelId="{99C5E4FA-E29F-4F9D-B12C-9D0525858353}" type="presOf" srcId="{3DED5BFD-71AD-46C4-89BE-5DAE29BB853E}" destId="{E46775B5-13BF-49BE-8CDA-DE971F9CDA09}" srcOrd="0" destOrd="0" presId="urn:microsoft.com/office/officeart/2005/8/layout/lProcess2"/>
    <dgm:cxn modelId="{AB930090-4C67-486D-B22A-6F8C6C70984F}" srcId="{CE99C1A4-E3B3-48F1-8C6C-37321EC1DC2A}" destId="{8FFB454A-E9CD-4D67-8378-AF788A47CA13}" srcOrd="3" destOrd="0" parTransId="{6E3CB671-B04B-44FA-8A75-DDD630D6EE61}" sibTransId="{83F67397-6E58-4C56-8C57-E30955ABD855}"/>
    <dgm:cxn modelId="{D29E831D-5CD0-4E5B-AEBC-00695F0DAB62}" type="presOf" srcId="{D1226683-6F17-49F5-A6AA-B8A334B3035D}" destId="{3AB6BC3C-A0B5-4DC8-9144-8BC9AD2D107B}" srcOrd="0" destOrd="0" presId="urn:microsoft.com/office/officeart/2005/8/layout/lProcess2"/>
    <dgm:cxn modelId="{7C818322-D71E-4F3A-B3B5-5C8F8EE1BBAF}" type="presParOf" srcId="{81189D9C-DB88-4367-BC89-5822442E4ADA}" destId="{D3A82735-6077-4949-BB36-35A65F1EDEBB}" srcOrd="0" destOrd="0" presId="urn:microsoft.com/office/officeart/2005/8/layout/lProcess2"/>
    <dgm:cxn modelId="{3B65BA5C-EE7D-4767-923C-BEB1DEEEDD97}" type="presParOf" srcId="{D3A82735-6077-4949-BB36-35A65F1EDEBB}" destId="{D68F063E-0E74-4335-9D97-A74908EB12CA}" srcOrd="0" destOrd="0" presId="urn:microsoft.com/office/officeart/2005/8/layout/lProcess2"/>
    <dgm:cxn modelId="{C37D2E39-A23D-46F6-80C6-90DCCA32DE16}" type="presParOf" srcId="{D3A82735-6077-4949-BB36-35A65F1EDEBB}" destId="{C3D17E9D-5BCF-42E7-B2D5-266AD2DC0761}" srcOrd="1" destOrd="0" presId="urn:microsoft.com/office/officeart/2005/8/layout/lProcess2"/>
    <dgm:cxn modelId="{DA030A01-D215-4657-8045-E1AD100212A9}" type="presParOf" srcId="{D3A82735-6077-4949-BB36-35A65F1EDEBB}" destId="{CC82627D-C5E5-4980-BF84-35B816EAFA63}" srcOrd="2" destOrd="0" presId="urn:microsoft.com/office/officeart/2005/8/layout/lProcess2"/>
    <dgm:cxn modelId="{5204BC1A-F618-47E6-8E4A-633430D13F6A}" type="presParOf" srcId="{CC82627D-C5E5-4980-BF84-35B816EAFA63}" destId="{5660E8A6-0C18-49E4-9ECC-7C6F1F34A3B6}" srcOrd="0" destOrd="0" presId="urn:microsoft.com/office/officeart/2005/8/layout/lProcess2"/>
    <dgm:cxn modelId="{B7DE2F90-ADC4-4C9C-98A7-A96A629F5076}" type="presParOf" srcId="{5660E8A6-0C18-49E4-9ECC-7C6F1F34A3B6}" destId="{3AB6BC3C-A0B5-4DC8-9144-8BC9AD2D107B}" srcOrd="0" destOrd="0" presId="urn:microsoft.com/office/officeart/2005/8/layout/lProcess2"/>
    <dgm:cxn modelId="{71693521-0583-4729-8DB3-B5A8FBF9F07B}" type="presParOf" srcId="{5660E8A6-0C18-49E4-9ECC-7C6F1F34A3B6}" destId="{41080C63-2445-4D63-AA82-0A12EF8B0AD5}" srcOrd="1" destOrd="0" presId="urn:microsoft.com/office/officeart/2005/8/layout/lProcess2"/>
    <dgm:cxn modelId="{53AE4408-C232-4E28-AB53-F013DA113B53}" type="presParOf" srcId="{5660E8A6-0C18-49E4-9ECC-7C6F1F34A3B6}" destId="{CD9DDF43-DA85-426D-A2FB-172CD3164ECB}" srcOrd="2" destOrd="0" presId="urn:microsoft.com/office/officeart/2005/8/layout/lProcess2"/>
    <dgm:cxn modelId="{88610243-0ABC-43FA-ACE4-4AA76561EF6F}" type="presParOf" srcId="{81189D9C-DB88-4367-BC89-5822442E4ADA}" destId="{5C40637D-5029-4A3D-9572-31B1EA7595CE}" srcOrd="1" destOrd="0" presId="urn:microsoft.com/office/officeart/2005/8/layout/lProcess2"/>
    <dgm:cxn modelId="{F078DF6F-000E-43C1-B63B-BE4733D0CF00}" type="presParOf" srcId="{81189D9C-DB88-4367-BC89-5822442E4ADA}" destId="{0EDE2097-6F9C-4CFE-8177-2B56994A1D74}" srcOrd="2" destOrd="0" presId="urn:microsoft.com/office/officeart/2005/8/layout/lProcess2"/>
    <dgm:cxn modelId="{4A30E55B-7925-4BFB-8CCC-F9AC215C0955}" type="presParOf" srcId="{0EDE2097-6F9C-4CFE-8177-2B56994A1D74}" destId="{83B6B4BF-888E-45DD-83FB-27F1B8174392}" srcOrd="0" destOrd="0" presId="urn:microsoft.com/office/officeart/2005/8/layout/lProcess2"/>
    <dgm:cxn modelId="{355E8193-5C8B-408D-B783-8269D7463CC6}" type="presParOf" srcId="{0EDE2097-6F9C-4CFE-8177-2B56994A1D74}" destId="{D6FE4EF9-1A7D-4CEF-AA21-6A5EC1AE3228}" srcOrd="1" destOrd="0" presId="urn:microsoft.com/office/officeart/2005/8/layout/lProcess2"/>
    <dgm:cxn modelId="{B6F2260B-7592-473D-81EF-B8C8092B4C6F}" type="presParOf" srcId="{0EDE2097-6F9C-4CFE-8177-2B56994A1D74}" destId="{57477F91-92C0-4253-97B8-59D579A73450}" srcOrd="2" destOrd="0" presId="urn:microsoft.com/office/officeart/2005/8/layout/lProcess2"/>
    <dgm:cxn modelId="{9ECE627B-2A46-44F9-A104-7C80EB27D76A}" type="presParOf" srcId="{57477F91-92C0-4253-97B8-59D579A73450}" destId="{0F1F042A-93A7-4C7D-A1B9-94530BC86E59}" srcOrd="0" destOrd="0" presId="urn:microsoft.com/office/officeart/2005/8/layout/lProcess2"/>
    <dgm:cxn modelId="{AAA2E6F1-B41D-43A7-AD37-883351A42892}" type="presParOf" srcId="{0F1F042A-93A7-4C7D-A1B9-94530BC86E59}" destId="{E46775B5-13BF-49BE-8CDA-DE971F9CDA09}" srcOrd="0" destOrd="0" presId="urn:microsoft.com/office/officeart/2005/8/layout/lProcess2"/>
    <dgm:cxn modelId="{82DAFE25-6EB1-42AA-AAD2-923E276133C5}" type="presParOf" srcId="{0F1F042A-93A7-4C7D-A1B9-94530BC86E59}" destId="{00C1C4AC-138A-4AE1-89B3-6AA1816A0B8B}" srcOrd="1" destOrd="0" presId="urn:microsoft.com/office/officeart/2005/8/layout/lProcess2"/>
    <dgm:cxn modelId="{FCF2B6D9-ED11-4D66-888D-CE41498B3E05}" type="presParOf" srcId="{0F1F042A-93A7-4C7D-A1B9-94530BC86E59}" destId="{782419F4-F1D6-4815-92E6-32E012EFA544}" srcOrd="2" destOrd="0" presId="urn:microsoft.com/office/officeart/2005/8/layout/lProcess2"/>
    <dgm:cxn modelId="{2B2F6373-D63A-48B5-8069-F0C542946EE9}" type="presParOf" srcId="{0F1F042A-93A7-4C7D-A1B9-94530BC86E59}" destId="{E4925F80-DFB6-48ED-BD8F-707CA791A2A3}" srcOrd="3" destOrd="0" presId="urn:microsoft.com/office/officeart/2005/8/layout/lProcess2"/>
    <dgm:cxn modelId="{BF957797-343D-4E9C-A103-B0FBD19A8D54}" type="presParOf" srcId="{0F1F042A-93A7-4C7D-A1B9-94530BC86E59}" destId="{9129A9FE-DCB8-40E7-8F0E-E509F595146D}" srcOrd="4" destOrd="0" presId="urn:microsoft.com/office/officeart/2005/8/layout/lProcess2"/>
    <dgm:cxn modelId="{0974C59C-A711-4533-B253-C57AAFC50F75}" type="presParOf" srcId="{0F1F042A-93A7-4C7D-A1B9-94530BC86E59}" destId="{DBE85530-1F70-4522-9F57-AC0683049118}" srcOrd="5" destOrd="0" presId="urn:microsoft.com/office/officeart/2005/8/layout/lProcess2"/>
    <dgm:cxn modelId="{9C0B3B40-696B-4835-B1C9-CCB643D93CB8}" type="presParOf" srcId="{0F1F042A-93A7-4C7D-A1B9-94530BC86E59}" destId="{5C500437-8ED0-46CE-82D8-36A81F3C9652}" srcOrd="6" destOrd="0" presId="urn:microsoft.com/office/officeart/2005/8/layout/lProcess2"/>
    <dgm:cxn modelId="{C4918BEB-B685-40AB-8DB8-443DE92F07AB}" type="presParOf" srcId="{0F1F042A-93A7-4C7D-A1B9-94530BC86E59}" destId="{4CC76B44-872A-4F8B-B728-B3650C42F7EC}" srcOrd="7" destOrd="0" presId="urn:microsoft.com/office/officeart/2005/8/layout/lProcess2"/>
    <dgm:cxn modelId="{FA4E98E5-1F70-4E7C-90E4-1831D176D07F}" type="presParOf" srcId="{0F1F042A-93A7-4C7D-A1B9-94530BC86E59}" destId="{9B277C06-6DD7-407F-A76B-7FDF50CD1A6C}"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78A2DD-8E9A-404D-BD2F-01FF03D5CF1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hr-HR"/>
        </a:p>
      </dgm:t>
    </dgm:pt>
    <dgm:pt modelId="{57572A54-E466-485D-B942-5D4E9320615E}">
      <dgm:prSet phldrT="[Tekst]" custT="1"/>
      <dgm:spPr>
        <a:solidFill>
          <a:schemeClr val="bg1">
            <a:lumMod val="75000"/>
          </a:schemeClr>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800" dirty="0"/>
            <a:t>TRENUTNO</a:t>
          </a:r>
        </a:p>
      </dgm:t>
    </dgm:pt>
    <dgm:pt modelId="{75F72565-0695-4B8B-A611-03DB0D34F81C}" type="parTrans" cxnId="{BCCD051C-CF4C-40F5-AD50-77DA0603CE0A}">
      <dgm:prSet/>
      <dgm:spPr/>
      <dgm:t>
        <a:bodyPr/>
        <a:lstStyle/>
        <a:p>
          <a:endParaRPr lang="hr-HR"/>
        </a:p>
      </dgm:t>
    </dgm:pt>
    <dgm:pt modelId="{FB158C1C-1BF3-47C4-94C9-FEF6490D66BA}" type="sibTrans" cxnId="{BCCD051C-CF4C-40F5-AD50-77DA0603CE0A}">
      <dgm:prSet/>
      <dgm:spPr/>
      <dgm:t>
        <a:bodyPr/>
        <a:lstStyle/>
        <a:p>
          <a:endParaRPr lang="hr-HR"/>
        </a:p>
      </dgm:t>
    </dgm:pt>
    <dgm:pt modelId="{D1226683-6F17-49F5-A6AA-B8A334B3035D}">
      <dgm:prSet phldrT="[Teks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200" dirty="0">
              <a:solidFill>
                <a:schemeClr val="tx1"/>
              </a:solidFill>
            </a:rPr>
            <a:t>visoka dobna granica za odlazak u mirovinu HB s obzirom na podatke o pobolu i smrtnosti HB</a:t>
          </a:r>
        </a:p>
      </dgm:t>
    </dgm:pt>
    <dgm:pt modelId="{BE6C456F-1B0B-48A1-97E3-7F4FBC527F8F}" type="parTrans" cxnId="{B1B56F7E-9B7D-43FF-8C6F-58B8294310CE}">
      <dgm:prSet/>
      <dgm:spPr/>
      <dgm:t>
        <a:bodyPr/>
        <a:lstStyle/>
        <a:p>
          <a:endParaRPr lang="hr-HR"/>
        </a:p>
      </dgm:t>
    </dgm:pt>
    <dgm:pt modelId="{8E145D89-4E65-45FC-8F9E-C0BAE23455C8}" type="sibTrans" cxnId="{B1B56F7E-9B7D-43FF-8C6F-58B8294310CE}">
      <dgm:prSet/>
      <dgm:spPr/>
      <dgm:t>
        <a:bodyPr/>
        <a:lstStyle/>
        <a:p>
          <a:endParaRPr lang="hr-HR"/>
        </a:p>
      </dgm:t>
    </dgm:pt>
    <dgm:pt modelId="{F7735A39-FC5E-427A-BC53-C667B2AE4503}">
      <dgm:prSe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200" dirty="0">
              <a:solidFill>
                <a:schemeClr val="tx1"/>
              </a:solidFill>
            </a:rPr>
            <a:t> onemogućen rad uz mirovinu</a:t>
          </a:r>
        </a:p>
      </dgm:t>
    </dgm:pt>
    <dgm:pt modelId="{03E7167C-02E2-45CD-8B8F-E68EDDA567D3}" type="parTrans" cxnId="{8286AA57-2EBB-4493-A5D9-DE70ECB15D61}">
      <dgm:prSet/>
      <dgm:spPr/>
      <dgm:t>
        <a:bodyPr/>
        <a:lstStyle/>
        <a:p>
          <a:endParaRPr lang="hr-HR"/>
        </a:p>
      </dgm:t>
    </dgm:pt>
    <dgm:pt modelId="{D3FA87AE-EE13-48C0-92E4-727746B12B66}" type="sibTrans" cxnId="{8286AA57-2EBB-4493-A5D9-DE70ECB15D61}">
      <dgm:prSet/>
      <dgm:spPr/>
      <dgm:t>
        <a:bodyPr/>
        <a:lstStyle/>
        <a:p>
          <a:endParaRPr lang="hr-HR"/>
        </a:p>
      </dgm:t>
    </dgm:pt>
    <dgm:pt modelId="{CE99C1A4-E3B3-48F1-8C6C-37321EC1DC2A}">
      <dgm:prSet custT="1"/>
      <dgm:spPr>
        <a:solidFill>
          <a:srgbClr val="FEE3C6"/>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800" dirty="0"/>
            <a:t>NOVI ZAKON</a:t>
          </a:r>
        </a:p>
      </dgm:t>
    </dgm:pt>
    <dgm:pt modelId="{E964BF86-B59C-433F-9D3B-54E5CCE3A6A7}" type="parTrans" cxnId="{7C249FFE-1800-4356-90C8-532C290F576D}">
      <dgm:prSet/>
      <dgm:spPr/>
      <dgm:t>
        <a:bodyPr/>
        <a:lstStyle/>
        <a:p>
          <a:endParaRPr lang="hr-HR"/>
        </a:p>
      </dgm:t>
    </dgm:pt>
    <dgm:pt modelId="{4E013EA7-AC12-4315-AB29-A523E4B976B2}" type="sibTrans" cxnId="{7C249FFE-1800-4356-90C8-532C290F576D}">
      <dgm:prSet/>
      <dgm:spPr/>
      <dgm:t>
        <a:bodyPr/>
        <a:lstStyle/>
        <a:p>
          <a:endParaRPr lang="hr-HR"/>
        </a:p>
      </dgm:t>
    </dgm:pt>
    <dgm:pt modelId="{65F019E3-24B1-4066-8CB8-FFBC7C4E32FE}">
      <dgm:prSe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200" b="1" dirty="0">
              <a:solidFill>
                <a:schemeClr val="tx1"/>
              </a:solidFill>
            </a:rPr>
            <a:t>VIŠI IZNOS najniže mirovine</a:t>
          </a:r>
        </a:p>
        <a:p>
          <a:r>
            <a:rPr lang="hr-HR" sz="1200" dirty="0">
              <a:solidFill>
                <a:schemeClr val="tx1"/>
              </a:solidFill>
            </a:rPr>
            <a:t>raste ovisno o broju dana provedenim u borbenom sektoru </a:t>
          </a:r>
        </a:p>
      </dgm:t>
    </dgm:pt>
    <dgm:pt modelId="{B13BD514-E9F8-4A04-82C2-5E514470BA19}" type="parTrans" cxnId="{95322FC3-0E23-44C5-ABF4-18354E5CE586}">
      <dgm:prSet/>
      <dgm:spPr/>
      <dgm:t>
        <a:bodyPr/>
        <a:lstStyle/>
        <a:p>
          <a:endParaRPr lang="hr-HR"/>
        </a:p>
      </dgm:t>
    </dgm:pt>
    <dgm:pt modelId="{F8AF5BA5-C0DE-448A-BDA3-49DE3E811D7F}" type="sibTrans" cxnId="{95322FC3-0E23-44C5-ABF4-18354E5CE586}">
      <dgm:prSet/>
      <dgm:spPr/>
      <dgm:t>
        <a:bodyPr/>
        <a:lstStyle/>
        <a:p>
          <a:endParaRPr lang="hr-HR"/>
        </a:p>
      </dgm:t>
    </dgm:pt>
    <dgm:pt modelId="{12BB8C0A-0831-41A2-B535-D8F0C9E90FAC}">
      <dgm:prSe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200" b="1" dirty="0">
              <a:solidFill>
                <a:schemeClr val="tx1"/>
              </a:solidFill>
            </a:rPr>
            <a:t>OMOGUĆEN RAD </a:t>
          </a:r>
          <a:r>
            <a:rPr lang="hr-HR" sz="1200" dirty="0">
              <a:solidFill>
                <a:schemeClr val="tx1"/>
              </a:solidFill>
            </a:rPr>
            <a:t>umirovljenih HB bez obustave mirovine</a:t>
          </a:r>
        </a:p>
        <a:p>
          <a:r>
            <a:rPr lang="hr-HR" sz="1200" dirty="0">
              <a:solidFill>
                <a:schemeClr val="tx1"/>
              </a:solidFill>
            </a:rPr>
            <a:t>Korisnici invalidske mirovine po početku ili  prestanku zaposlenja </a:t>
          </a:r>
          <a:r>
            <a:rPr lang="hr-HR" sz="1200" b="1" dirty="0">
              <a:solidFill>
                <a:schemeClr val="tx1"/>
              </a:solidFill>
            </a:rPr>
            <a:t>ne podliježu kontrolnom pregledu</a:t>
          </a:r>
        </a:p>
      </dgm:t>
    </dgm:pt>
    <dgm:pt modelId="{C2F823C4-7F80-4762-82A5-85E5347F8229}" type="parTrans" cxnId="{7C487BFB-4298-4C26-A695-40D569D566AA}">
      <dgm:prSet/>
      <dgm:spPr/>
      <dgm:t>
        <a:bodyPr/>
        <a:lstStyle/>
        <a:p>
          <a:endParaRPr lang="hr-HR"/>
        </a:p>
      </dgm:t>
    </dgm:pt>
    <dgm:pt modelId="{A4A2184B-D58B-4812-BEA5-E7C2575E443A}" type="sibTrans" cxnId="{7C487BFB-4298-4C26-A695-40D569D566AA}">
      <dgm:prSet/>
      <dgm:spPr/>
      <dgm:t>
        <a:bodyPr/>
        <a:lstStyle/>
        <a:p>
          <a:endParaRPr lang="hr-HR"/>
        </a:p>
      </dgm:t>
    </dgm:pt>
    <dgm:pt modelId="{44E73830-C74D-478A-9965-619E1485BE6F}">
      <dgm:prSe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200" dirty="0">
              <a:solidFill>
                <a:schemeClr val="tx1"/>
              </a:solidFill>
            </a:rPr>
            <a:t>Pravo na </a:t>
          </a:r>
          <a:r>
            <a:rPr lang="hr-HR" sz="1200" b="1" dirty="0">
              <a:solidFill>
                <a:schemeClr val="tx1"/>
              </a:solidFill>
            </a:rPr>
            <a:t>OBITELJSKU MIROVINU</a:t>
          </a:r>
          <a:r>
            <a:rPr lang="hr-HR" sz="1200" dirty="0">
              <a:solidFill>
                <a:schemeClr val="tx1"/>
              </a:solidFill>
            </a:rPr>
            <a:t> za udovice i djecu umrlih HB pod </a:t>
          </a:r>
          <a:r>
            <a:rPr lang="hr-HR" sz="1200">
              <a:solidFill>
                <a:schemeClr val="tx1"/>
              </a:solidFill>
            </a:rPr>
            <a:t>povoljnijim uvjetima</a:t>
          </a:r>
          <a:endParaRPr lang="hr-HR" sz="1200" dirty="0">
            <a:solidFill>
              <a:schemeClr val="tx1"/>
            </a:solidFill>
          </a:endParaRPr>
        </a:p>
      </dgm:t>
    </dgm:pt>
    <dgm:pt modelId="{778855C8-D8F8-4CFE-8754-FE070AD6D60B}" type="parTrans" cxnId="{E0AB62BD-14EF-48E8-889C-093CCF3BB9C7}">
      <dgm:prSet/>
      <dgm:spPr/>
      <dgm:t>
        <a:bodyPr/>
        <a:lstStyle/>
        <a:p>
          <a:endParaRPr lang="hr-HR"/>
        </a:p>
      </dgm:t>
    </dgm:pt>
    <dgm:pt modelId="{59F9599F-9CCA-46E0-AEFD-2E2FA16ECB6A}" type="sibTrans" cxnId="{E0AB62BD-14EF-48E8-889C-093CCF3BB9C7}">
      <dgm:prSet/>
      <dgm:spPr/>
      <dgm:t>
        <a:bodyPr/>
        <a:lstStyle/>
        <a:p>
          <a:endParaRPr lang="hr-HR"/>
        </a:p>
      </dgm:t>
    </dgm:pt>
    <dgm:pt modelId="{8434B0F5-7D16-4B35-A581-D4E1120D4D91}">
      <dgm:prSe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200" dirty="0">
              <a:solidFill>
                <a:schemeClr val="tx1"/>
              </a:solidFill>
            </a:rPr>
            <a:t>Invalidska mirovina na temelju </a:t>
          </a:r>
          <a:r>
            <a:rPr lang="hr-HR" sz="1200" b="1" dirty="0">
              <a:solidFill>
                <a:schemeClr val="tx1"/>
              </a:solidFill>
            </a:rPr>
            <a:t>TRAJNO</a:t>
          </a:r>
          <a:r>
            <a:rPr lang="hr-HR" sz="1200" dirty="0">
              <a:solidFill>
                <a:schemeClr val="tx1"/>
              </a:solidFill>
            </a:rPr>
            <a:t> utvrđenog statusa HRVI</a:t>
          </a:r>
        </a:p>
      </dgm:t>
    </dgm:pt>
    <dgm:pt modelId="{600A2D09-635F-49F4-8749-755A08CE9325}" type="parTrans" cxnId="{D12C6CDD-F7D4-4253-B450-7E0C4FFD692A}">
      <dgm:prSet/>
      <dgm:spPr/>
      <dgm:t>
        <a:bodyPr/>
        <a:lstStyle/>
        <a:p>
          <a:endParaRPr lang="hr-HR"/>
        </a:p>
      </dgm:t>
    </dgm:pt>
    <dgm:pt modelId="{D2630371-5016-4DF7-9AD5-41B0F9FC8EBA}" type="sibTrans" cxnId="{D12C6CDD-F7D4-4253-B450-7E0C4FFD692A}">
      <dgm:prSet/>
      <dgm:spPr/>
      <dgm:t>
        <a:bodyPr/>
        <a:lstStyle/>
        <a:p>
          <a:endParaRPr lang="hr-HR"/>
        </a:p>
      </dgm:t>
    </dgm:pt>
    <dgm:pt modelId="{603B5A95-A401-4FDA-B8BF-AD4CA9140E11}">
      <dgm:prSet phldrT="[Teks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hr-HR" sz="1200" b="1" dirty="0">
            <a:solidFill>
              <a:schemeClr val="tx1"/>
            </a:solidFill>
          </a:endParaRPr>
        </a:p>
        <a:p>
          <a:endParaRPr lang="hr-HR" sz="1200" b="1" dirty="0">
            <a:solidFill>
              <a:schemeClr val="tx1"/>
            </a:solidFill>
          </a:endParaRPr>
        </a:p>
        <a:p>
          <a:r>
            <a:rPr lang="hr-HR" sz="1200" b="1" dirty="0">
              <a:solidFill>
                <a:schemeClr val="tx1"/>
              </a:solidFill>
            </a:rPr>
            <a:t>POVOLJNIJI UVJETI </a:t>
          </a:r>
          <a:r>
            <a:rPr lang="hr-HR" sz="1200" dirty="0">
              <a:solidFill>
                <a:schemeClr val="tx1"/>
              </a:solidFill>
            </a:rPr>
            <a:t>za odlazak u  starosnu mirovinu</a:t>
          </a:r>
        </a:p>
        <a:p>
          <a:r>
            <a:rPr lang="hr-HR" sz="1200" dirty="0">
              <a:solidFill>
                <a:schemeClr val="tx1"/>
              </a:solidFill>
            </a:rPr>
            <a:t> snižavanje dobne granice ovisno o sudjelovanju u DR u borbenom sektoru:</a:t>
          </a:r>
        </a:p>
        <a:p>
          <a:r>
            <a:rPr lang="pl-PL" sz="1200" dirty="0">
              <a:solidFill>
                <a:schemeClr val="tx1"/>
              </a:solidFill>
            </a:rPr>
            <a:t>za 4 mj. ako je HB u obrani RH sudjelovao od 100 dana do 5 mj. ili </a:t>
          </a:r>
          <a:endParaRPr lang="hr-HR" sz="1200" dirty="0">
            <a:solidFill>
              <a:schemeClr val="tx1"/>
            </a:solidFill>
          </a:endParaRPr>
        </a:p>
        <a:p>
          <a:r>
            <a:rPr lang="pl-PL" sz="1200" dirty="0">
              <a:solidFill>
                <a:schemeClr val="tx1"/>
              </a:solidFill>
            </a:rPr>
            <a:t>za po 1 mjesec za svaki mjesec sudjelovanja u obrani RH ako je HB u obrani RH sudjelovao više od 5 mj.</a:t>
          </a:r>
          <a:endParaRPr lang="hr-HR" sz="1200" dirty="0">
            <a:solidFill>
              <a:schemeClr val="tx1"/>
            </a:solidFill>
          </a:endParaRPr>
        </a:p>
        <a:p>
          <a:r>
            <a:rPr lang="pl-PL" sz="1200" dirty="0">
              <a:solidFill>
                <a:schemeClr val="tx1"/>
              </a:solidFill>
            </a:rPr>
            <a:t> </a:t>
          </a:r>
          <a:r>
            <a:rPr lang="hr-HR" sz="1200" dirty="0">
              <a:solidFill>
                <a:schemeClr val="tx1"/>
              </a:solidFill>
            </a:rPr>
            <a:t> </a:t>
          </a:r>
        </a:p>
        <a:p>
          <a:endParaRPr lang="hr-HR" sz="1200" dirty="0">
            <a:solidFill>
              <a:schemeClr val="tx1"/>
            </a:solidFill>
          </a:endParaRPr>
        </a:p>
      </dgm:t>
    </dgm:pt>
    <dgm:pt modelId="{ABBA0E87-DE44-424F-AB20-A7791B4F5A23}" type="sibTrans" cxnId="{6CF8734D-AD54-4CD5-A38D-8E79DEAB4848}">
      <dgm:prSet/>
      <dgm:spPr/>
      <dgm:t>
        <a:bodyPr/>
        <a:lstStyle/>
        <a:p>
          <a:endParaRPr lang="hr-HR"/>
        </a:p>
      </dgm:t>
    </dgm:pt>
    <dgm:pt modelId="{47CB649F-F6A7-4A84-8916-3C866C7FD778}" type="parTrans" cxnId="{6CF8734D-AD54-4CD5-A38D-8E79DEAB4848}">
      <dgm:prSet/>
      <dgm:spPr/>
      <dgm:t>
        <a:bodyPr/>
        <a:lstStyle/>
        <a:p>
          <a:endParaRPr lang="hr-HR"/>
        </a:p>
      </dgm:t>
    </dgm:pt>
    <dgm:pt modelId="{81189D9C-DB88-4367-BC89-5822442E4ADA}" type="pres">
      <dgm:prSet presAssocID="{EE78A2DD-8E9A-404D-BD2F-01FF03D5CF13}" presName="theList" presStyleCnt="0">
        <dgm:presLayoutVars>
          <dgm:dir/>
          <dgm:animLvl val="lvl"/>
          <dgm:resizeHandles val="exact"/>
        </dgm:presLayoutVars>
      </dgm:prSet>
      <dgm:spPr/>
      <dgm:t>
        <a:bodyPr/>
        <a:lstStyle/>
        <a:p>
          <a:endParaRPr lang="hr-HR"/>
        </a:p>
      </dgm:t>
    </dgm:pt>
    <dgm:pt modelId="{D3A82735-6077-4949-BB36-35A65F1EDEBB}" type="pres">
      <dgm:prSet presAssocID="{57572A54-E466-485D-B942-5D4E9320615E}" presName="compNode" presStyleCnt="0"/>
      <dgm:spPr/>
    </dgm:pt>
    <dgm:pt modelId="{D68F063E-0E74-4335-9D97-A74908EB12CA}" type="pres">
      <dgm:prSet presAssocID="{57572A54-E466-485D-B942-5D4E9320615E}" presName="aNode" presStyleLbl="bgShp" presStyleIdx="0" presStyleCnt="2" custScaleX="61882"/>
      <dgm:spPr/>
      <dgm:t>
        <a:bodyPr/>
        <a:lstStyle/>
        <a:p>
          <a:endParaRPr lang="hr-HR"/>
        </a:p>
      </dgm:t>
    </dgm:pt>
    <dgm:pt modelId="{C3D17E9D-5BCF-42E7-B2D5-266AD2DC0761}" type="pres">
      <dgm:prSet presAssocID="{57572A54-E466-485D-B942-5D4E9320615E}" presName="textNode" presStyleLbl="bgShp" presStyleIdx="0" presStyleCnt="2"/>
      <dgm:spPr/>
      <dgm:t>
        <a:bodyPr/>
        <a:lstStyle/>
        <a:p>
          <a:endParaRPr lang="hr-HR"/>
        </a:p>
      </dgm:t>
    </dgm:pt>
    <dgm:pt modelId="{CC82627D-C5E5-4980-BF84-35B816EAFA63}" type="pres">
      <dgm:prSet presAssocID="{57572A54-E466-485D-B942-5D4E9320615E}" presName="compChildNode" presStyleCnt="0"/>
      <dgm:spPr/>
    </dgm:pt>
    <dgm:pt modelId="{5660E8A6-0C18-49E4-9ECC-7C6F1F34A3B6}" type="pres">
      <dgm:prSet presAssocID="{57572A54-E466-485D-B942-5D4E9320615E}" presName="theInnerList" presStyleCnt="0"/>
      <dgm:spPr/>
    </dgm:pt>
    <dgm:pt modelId="{3AB6BC3C-A0B5-4DC8-9144-8BC9AD2D107B}" type="pres">
      <dgm:prSet presAssocID="{D1226683-6F17-49F5-A6AA-B8A334B3035D}" presName="childNode" presStyleLbl="node1" presStyleIdx="0" presStyleCnt="7" custScaleX="71960" custScaleY="37912" custLinFactY="-4276" custLinFactNeighborY="-100000">
        <dgm:presLayoutVars>
          <dgm:bulletEnabled val="1"/>
        </dgm:presLayoutVars>
      </dgm:prSet>
      <dgm:spPr/>
      <dgm:t>
        <a:bodyPr/>
        <a:lstStyle/>
        <a:p>
          <a:endParaRPr lang="hr-HR"/>
        </a:p>
      </dgm:t>
    </dgm:pt>
    <dgm:pt modelId="{41080C63-2445-4D63-AA82-0A12EF8B0AD5}" type="pres">
      <dgm:prSet presAssocID="{D1226683-6F17-49F5-A6AA-B8A334B3035D}" presName="aSpace2" presStyleCnt="0"/>
      <dgm:spPr/>
    </dgm:pt>
    <dgm:pt modelId="{DC8E3798-6F04-42B1-8A39-31251F6B6266}" type="pres">
      <dgm:prSet presAssocID="{F7735A39-FC5E-427A-BC53-C667B2AE4503}" presName="childNode" presStyleLbl="node1" presStyleIdx="1" presStyleCnt="7" custScaleX="71960" custScaleY="28379" custLinFactY="-6956" custLinFactNeighborY="-100000">
        <dgm:presLayoutVars>
          <dgm:bulletEnabled val="1"/>
        </dgm:presLayoutVars>
      </dgm:prSet>
      <dgm:spPr/>
      <dgm:t>
        <a:bodyPr/>
        <a:lstStyle/>
        <a:p>
          <a:endParaRPr lang="hr-HR"/>
        </a:p>
      </dgm:t>
    </dgm:pt>
    <dgm:pt modelId="{5C40637D-5029-4A3D-9572-31B1EA7595CE}" type="pres">
      <dgm:prSet presAssocID="{57572A54-E466-485D-B942-5D4E9320615E}" presName="aSpace" presStyleCnt="0"/>
      <dgm:spPr/>
    </dgm:pt>
    <dgm:pt modelId="{0EDE2097-6F9C-4CFE-8177-2B56994A1D74}" type="pres">
      <dgm:prSet presAssocID="{CE99C1A4-E3B3-48F1-8C6C-37321EC1DC2A}" presName="compNode" presStyleCnt="0"/>
      <dgm:spPr/>
    </dgm:pt>
    <dgm:pt modelId="{83B6B4BF-888E-45DD-83FB-27F1B8174392}" type="pres">
      <dgm:prSet presAssocID="{CE99C1A4-E3B3-48F1-8C6C-37321EC1DC2A}" presName="aNode" presStyleLbl="bgShp" presStyleIdx="1" presStyleCnt="2" custScaleX="141898" custLinFactNeighborX="558"/>
      <dgm:spPr/>
      <dgm:t>
        <a:bodyPr/>
        <a:lstStyle/>
        <a:p>
          <a:endParaRPr lang="hr-HR"/>
        </a:p>
      </dgm:t>
    </dgm:pt>
    <dgm:pt modelId="{D6FE4EF9-1A7D-4CEF-AA21-6A5EC1AE3228}" type="pres">
      <dgm:prSet presAssocID="{CE99C1A4-E3B3-48F1-8C6C-37321EC1DC2A}" presName="textNode" presStyleLbl="bgShp" presStyleIdx="1" presStyleCnt="2"/>
      <dgm:spPr/>
      <dgm:t>
        <a:bodyPr/>
        <a:lstStyle/>
        <a:p>
          <a:endParaRPr lang="hr-HR"/>
        </a:p>
      </dgm:t>
    </dgm:pt>
    <dgm:pt modelId="{57477F91-92C0-4253-97B8-59D579A73450}" type="pres">
      <dgm:prSet presAssocID="{CE99C1A4-E3B3-48F1-8C6C-37321EC1DC2A}" presName="compChildNode" presStyleCnt="0"/>
      <dgm:spPr/>
    </dgm:pt>
    <dgm:pt modelId="{0F1F042A-93A7-4C7D-A1B9-94530BC86E59}" type="pres">
      <dgm:prSet presAssocID="{CE99C1A4-E3B3-48F1-8C6C-37321EC1DC2A}" presName="theInnerList" presStyleCnt="0"/>
      <dgm:spPr/>
    </dgm:pt>
    <dgm:pt modelId="{9B277C06-6DD7-407F-A76B-7FDF50CD1A6C}" type="pres">
      <dgm:prSet presAssocID="{603B5A95-A401-4FDA-B8BF-AD4CA9140E11}" presName="childNode" presStyleLbl="node1" presStyleIdx="2" presStyleCnt="7" custScaleX="163612" custScaleY="1332601" custLinFactY="-336662" custLinFactNeighborX="452" custLinFactNeighborY="-400000">
        <dgm:presLayoutVars>
          <dgm:bulletEnabled val="1"/>
        </dgm:presLayoutVars>
      </dgm:prSet>
      <dgm:spPr/>
      <dgm:t>
        <a:bodyPr/>
        <a:lstStyle/>
        <a:p>
          <a:endParaRPr lang="hr-HR"/>
        </a:p>
      </dgm:t>
    </dgm:pt>
    <dgm:pt modelId="{B4A86D9E-CA78-45F4-8468-CC71ECEC46B3}" type="pres">
      <dgm:prSet presAssocID="{603B5A95-A401-4FDA-B8BF-AD4CA9140E11}" presName="aSpace2" presStyleCnt="0"/>
      <dgm:spPr/>
    </dgm:pt>
    <dgm:pt modelId="{4377A844-45A7-4D05-9328-9A21B86BCAA5}" type="pres">
      <dgm:prSet presAssocID="{65F019E3-24B1-4066-8CB8-FFBC7C4E32FE}" presName="childNode" presStyleLbl="node1" presStyleIdx="3" presStyleCnt="7" custScaleX="163612" custScaleY="665092" custLinFactY="-229486" custLinFactNeighborX="1096" custLinFactNeighborY="-300000">
        <dgm:presLayoutVars>
          <dgm:bulletEnabled val="1"/>
        </dgm:presLayoutVars>
      </dgm:prSet>
      <dgm:spPr/>
      <dgm:t>
        <a:bodyPr/>
        <a:lstStyle/>
        <a:p>
          <a:endParaRPr lang="hr-HR"/>
        </a:p>
      </dgm:t>
    </dgm:pt>
    <dgm:pt modelId="{192ECEB6-2453-4BA8-93D5-A00ADA35AFF2}" type="pres">
      <dgm:prSet presAssocID="{65F019E3-24B1-4066-8CB8-FFBC7C4E32FE}" presName="aSpace2" presStyleCnt="0"/>
      <dgm:spPr/>
    </dgm:pt>
    <dgm:pt modelId="{80CA1D0B-37B0-4041-AA30-3C34EFBD103D}" type="pres">
      <dgm:prSet presAssocID="{12BB8C0A-0831-41A2-B535-D8F0C9E90FAC}" presName="childNode" presStyleLbl="node1" presStyleIdx="4" presStyleCnt="7" custScaleX="163612" custScaleY="773226" custLinFactY="-97328" custLinFactNeighborX="1096" custLinFactNeighborY="-100000">
        <dgm:presLayoutVars>
          <dgm:bulletEnabled val="1"/>
        </dgm:presLayoutVars>
      </dgm:prSet>
      <dgm:spPr/>
      <dgm:t>
        <a:bodyPr/>
        <a:lstStyle/>
        <a:p>
          <a:endParaRPr lang="hr-HR"/>
        </a:p>
      </dgm:t>
    </dgm:pt>
    <dgm:pt modelId="{E2B2450E-3C14-4319-8822-D5F99C1BF31C}" type="pres">
      <dgm:prSet presAssocID="{12BB8C0A-0831-41A2-B535-D8F0C9E90FAC}" presName="aSpace2" presStyleCnt="0"/>
      <dgm:spPr/>
    </dgm:pt>
    <dgm:pt modelId="{06CA2EEF-12D6-4432-ABE7-FF8E076C555A}" type="pres">
      <dgm:prSet presAssocID="{44E73830-C74D-478A-9965-619E1485BE6F}" presName="childNode" presStyleLbl="node1" presStyleIdx="5" presStyleCnt="7" custScaleX="163612" custScaleY="368014" custLinFactNeighborX="889" custLinFactNeighborY="36572">
        <dgm:presLayoutVars>
          <dgm:bulletEnabled val="1"/>
        </dgm:presLayoutVars>
      </dgm:prSet>
      <dgm:spPr/>
      <dgm:t>
        <a:bodyPr/>
        <a:lstStyle/>
        <a:p>
          <a:endParaRPr lang="hr-HR"/>
        </a:p>
      </dgm:t>
    </dgm:pt>
    <dgm:pt modelId="{C49B59A6-F16D-44B4-AF2F-D9BCD56215BE}" type="pres">
      <dgm:prSet presAssocID="{44E73830-C74D-478A-9965-619E1485BE6F}" presName="aSpace2" presStyleCnt="0"/>
      <dgm:spPr/>
    </dgm:pt>
    <dgm:pt modelId="{65787434-0EB5-4100-8FE6-16CCF2BB243B}" type="pres">
      <dgm:prSet presAssocID="{8434B0F5-7D16-4B35-A581-D4E1120D4D91}" presName="childNode" presStyleLbl="node1" presStyleIdx="6" presStyleCnt="7" custScaleX="163612" custScaleY="341352" custLinFactY="97613" custLinFactNeighborX="168" custLinFactNeighborY="100000">
        <dgm:presLayoutVars>
          <dgm:bulletEnabled val="1"/>
        </dgm:presLayoutVars>
      </dgm:prSet>
      <dgm:spPr/>
      <dgm:t>
        <a:bodyPr/>
        <a:lstStyle/>
        <a:p>
          <a:endParaRPr lang="hr-HR"/>
        </a:p>
      </dgm:t>
    </dgm:pt>
  </dgm:ptLst>
  <dgm:cxnLst>
    <dgm:cxn modelId="{8038B0A4-663D-443D-9500-FE246218A01E}" type="presOf" srcId="{F7735A39-FC5E-427A-BC53-C667B2AE4503}" destId="{DC8E3798-6F04-42B1-8A39-31251F6B6266}" srcOrd="0" destOrd="0" presId="urn:microsoft.com/office/officeart/2005/8/layout/lProcess2"/>
    <dgm:cxn modelId="{E0AB62BD-14EF-48E8-889C-093CCF3BB9C7}" srcId="{CE99C1A4-E3B3-48F1-8C6C-37321EC1DC2A}" destId="{44E73830-C74D-478A-9965-619E1485BE6F}" srcOrd="3" destOrd="0" parTransId="{778855C8-D8F8-4CFE-8754-FE070AD6D60B}" sibTransId="{59F9599F-9CCA-46E0-AEFD-2E2FA16ECB6A}"/>
    <dgm:cxn modelId="{F50ADD84-1AAC-4FB5-94C1-15A8AE2F6C6D}" type="presOf" srcId="{57572A54-E466-485D-B942-5D4E9320615E}" destId="{C3D17E9D-5BCF-42E7-B2D5-266AD2DC0761}" srcOrd="1" destOrd="0" presId="urn:microsoft.com/office/officeart/2005/8/layout/lProcess2"/>
    <dgm:cxn modelId="{4835B80B-0232-4BC1-B684-5DF6861C7CED}" type="presOf" srcId="{CE99C1A4-E3B3-48F1-8C6C-37321EC1DC2A}" destId="{D6FE4EF9-1A7D-4CEF-AA21-6A5EC1AE3228}" srcOrd="1" destOrd="0" presId="urn:microsoft.com/office/officeart/2005/8/layout/lProcess2"/>
    <dgm:cxn modelId="{ABF9D2C9-D0D6-4789-AB13-9CB20D0489AB}" type="presOf" srcId="{603B5A95-A401-4FDA-B8BF-AD4CA9140E11}" destId="{9B277C06-6DD7-407F-A76B-7FDF50CD1A6C}" srcOrd="0" destOrd="0" presId="urn:microsoft.com/office/officeart/2005/8/layout/lProcess2"/>
    <dgm:cxn modelId="{95322FC3-0E23-44C5-ABF4-18354E5CE586}" srcId="{CE99C1A4-E3B3-48F1-8C6C-37321EC1DC2A}" destId="{65F019E3-24B1-4066-8CB8-FFBC7C4E32FE}" srcOrd="1" destOrd="0" parTransId="{B13BD514-E9F8-4A04-82C2-5E514470BA19}" sibTransId="{F8AF5BA5-C0DE-448A-BDA3-49DE3E811D7F}"/>
    <dgm:cxn modelId="{D12C6CDD-F7D4-4253-B450-7E0C4FFD692A}" srcId="{CE99C1A4-E3B3-48F1-8C6C-37321EC1DC2A}" destId="{8434B0F5-7D16-4B35-A581-D4E1120D4D91}" srcOrd="4" destOrd="0" parTransId="{600A2D09-635F-49F4-8749-755A08CE9325}" sibTransId="{D2630371-5016-4DF7-9AD5-41B0F9FC8EBA}"/>
    <dgm:cxn modelId="{3C88F02C-BC10-4759-B363-1CE94C1FA01C}" type="presOf" srcId="{65F019E3-24B1-4066-8CB8-FFBC7C4E32FE}" destId="{4377A844-45A7-4D05-9328-9A21B86BCAA5}" srcOrd="0" destOrd="0" presId="urn:microsoft.com/office/officeart/2005/8/layout/lProcess2"/>
    <dgm:cxn modelId="{91B17814-E5EA-46C9-BF4C-F098C83BF0CA}" type="presOf" srcId="{12BB8C0A-0831-41A2-B535-D8F0C9E90FAC}" destId="{80CA1D0B-37B0-4041-AA30-3C34EFBD103D}" srcOrd="0" destOrd="0" presId="urn:microsoft.com/office/officeart/2005/8/layout/lProcess2"/>
    <dgm:cxn modelId="{F3F29C3A-5CCA-4B10-9B88-C31771F347D4}" type="presOf" srcId="{CE99C1A4-E3B3-48F1-8C6C-37321EC1DC2A}" destId="{83B6B4BF-888E-45DD-83FB-27F1B8174392}" srcOrd="0" destOrd="0" presId="urn:microsoft.com/office/officeart/2005/8/layout/lProcess2"/>
    <dgm:cxn modelId="{8286AA57-2EBB-4493-A5D9-DE70ECB15D61}" srcId="{57572A54-E466-485D-B942-5D4E9320615E}" destId="{F7735A39-FC5E-427A-BC53-C667B2AE4503}" srcOrd="1" destOrd="0" parTransId="{03E7167C-02E2-45CD-8B8F-E68EDDA567D3}" sibTransId="{D3FA87AE-EE13-48C0-92E4-727746B12B66}"/>
    <dgm:cxn modelId="{6CF8734D-AD54-4CD5-A38D-8E79DEAB4848}" srcId="{CE99C1A4-E3B3-48F1-8C6C-37321EC1DC2A}" destId="{603B5A95-A401-4FDA-B8BF-AD4CA9140E11}" srcOrd="0" destOrd="0" parTransId="{47CB649F-F6A7-4A84-8916-3C866C7FD778}" sibTransId="{ABBA0E87-DE44-424F-AB20-A7791B4F5A23}"/>
    <dgm:cxn modelId="{BCCD051C-CF4C-40F5-AD50-77DA0603CE0A}" srcId="{EE78A2DD-8E9A-404D-BD2F-01FF03D5CF13}" destId="{57572A54-E466-485D-B942-5D4E9320615E}" srcOrd="0" destOrd="0" parTransId="{75F72565-0695-4B8B-A611-03DB0D34F81C}" sibTransId="{FB158C1C-1BF3-47C4-94C9-FEF6490D66BA}"/>
    <dgm:cxn modelId="{172C7F9F-62F6-4CBB-923B-CA04B666A35F}" type="presOf" srcId="{D1226683-6F17-49F5-A6AA-B8A334B3035D}" destId="{3AB6BC3C-A0B5-4DC8-9144-8BC9AD2D107B}" srcOrd="0" destOrd="0" presId="urn:microsoft.com/office/officeart/2005/8/layout/lProcess2"/>
    <dgm:cxn modelId="{ADD8974C-CF71-4EB5-A20B-2D3AC15367EC}" type="presOf" srcId="{8434B0F5-7D16-4B35-A581-D4E1120D4D91}" destId="{65787434-0EB5-4100-8FE6-16CCF2BB243B}" srcOrd="0" destOrd="0" presId="urn:microsoft.com/office/officeart/2005/8/layout/lProcess2"/>
    <dgm:cxn modelId="{B1B56F7E-9B7D-43FF-8C6F-58B8294310CE}" srcId="{57572A54-E466-485D-B942-5D4E9320615E}" destId="{D1226683-6F17-49F5-A6AA-B8A334B3035D}" srcOrd="0" destOrd="0" parTransId="{BE6C456F-1B0B-48A1-97E3-7F4FBC527F8F}" sibTransId="{8E145D89-4E65-45FC-8F9E-C0BAE23455C8}"/>
    <dgm:cxn modelId="{7C487BFB-4298-4C26-A695-40D569D566AA}" srcId="{CE99C1A4-E3B3-48F1-8C6C-37321EC1DC2A}" destId="{12BB8C0A-0831-41A2-B535-D8F0C9E90FAC}" srcOrd="2" destOrd="0" parTransId="{C2F823C4-7F80-4762-82A5-85E5347F8229}" sibTransId="{A4A2184B-D58B-4812-BEA5-E7C2575E443A}"/>
    <dgm:cxn modelId="{08171F9A-63DE-4074-B1C7-58C8B8B1A057}" type="presOf" srcId="{44E73830-C74D-478A-9965-619E1485BE6F}" destId="{06CA2EEF-12D6-4432-ABE7-FF8E076C555A}" srcOrd="0" destOrd="0" presId="urn:microsoft.com/office/officeart/2005/8/layout/lProcess2"/>
    <dgm:cxn modelId="{7C249FFE-1800-4356-90C8-532C290F576D}" srcId="{EE78A2DD-8E9A-404D-BD2F-01FF03D5CF13}" destId="{CE99C1A4-E3B3-48F1-8C6C-37321EC1DC2A}" srcOrd="1" destOrd="0" parTransId="{E964BF86-B59C-433F-9D3B-54E5CCE3A6A7}" sibTransId="{4E013EA7-AC12-4315-AB29-A523E4B976B2}"/>
    <dgm:cxn modelId="{978C661E-2DDD-4E49-8E5E-2237F9260DAF}" type="presOf" srcId="{EE78A2DD-8E9A-404D-BD2F-01FF03D5CF13}" destId="{81189D9C-DB88-4367-BC89-5822442E4ADA}" srcOrd="0" destOrd="0" presId="urn:microsoft.com/office/officeart/2005/8/layout/lProcess2"/>
    <dgm:cxn modelId="{95A7244C-B79E-4396-A91A-D53F999F0E09}" type="presOf" srcId="{57572A54-E466-485D-B942-5D4E9320615E}" destId="{D68F063E-0E74-4335-9D97-A74908EB12CA}" srcOrd="0" destOrd="0" presId="urn:microsoft.com/office/officeart/2005/8/layout/lProcess2"/>
    <dgm:cxn modelId="{A60FF36F-C1DF-4A96-8C66-EB0B40A71711}" type="presParOf" srcId="{81189D9C-DB88-4367-BC89-5822442E4ADA}" destId="{D3A82735-6077-4949-BB36-35A65F1EDEBB}" srcOrd="0" destOrd="0" presId="urn:microsoft.com/office/officeart/2005/8/layout/lProcess2"/>
    <dgm:cxn modelId="{13192568-49AC-4001-9DCF-5405620D31B4}" type="presParOf" srcId="{D3A82735-6077-4949-BB36-35A65F1EDEBB}" destId="{D68F063E-0E74-4335-9D97-A74908EB12CA}" srcOrd="0" destOrd="0" presId="urn:microsoft.com/office/officeart/2005/8/layout/lProcess2"/>
    <dgm:cxn modelId="{3E5C8579-F212-4112-AC3D-7ADD8CEA4905}" type="presParOf" srcId="{D3A82735-6077-4949-BB36-35A65F1EDEBB}" destId="{C3D17E9D-5BCF-42E7-B2D5-266AD2DC0761}" srcOrd="1" destOrd="0" presId="urn:microsoft.com/office/officeart/2005/8/layout/lProcess2"/>
    <dgm:cxn modelId="{7417856A-7299-4719-874F-2E0FBCAF8FCE}" type="presParOf" srcId="{D3A82735-6077-4949-BB36-35A65F1EDEBB}" destId="{CC82627D-C5E5-4980-BF84-35B816EAFA63}" srcOrd="2" destOrd="0" presId="urn:microsoft.com/office/officeart/2005/8/layout/lProcess2"/>
    <dgm:cxn modelId="{B1D25B2F-07C8-4747-8307-42DE039C1A90}" type="presParOf" srcId="{CC82627D-C5E5-4980-BF84-35B816EAFA63}" destId="{5660E8A6-0C18-49E4-9ECC-7C6F1F34A3B6}" srcOrd="0" destOrd="0" presId="urn:microsoft.com/office/officeart/2005/8/layout/lProcess2"/>
    <dgm:cxn modelId="{E72CB09F-C16E-43BB-8EA8-29A49830B061}" type="presParOf" srcId="{5660E8A6-0C18-49E4-9ECC-7C6F1F34A3B6}" destId="{3AB6BC3C-A0B5-4DC8-9144-8BC9AD2D107B}" srcOrd="0" destOrd="0" presId="urn:microsoft.com/office/officeart/2005/8/layout/lProcess2"/>
    <dgm:cxn modelId="{DE4DE592-1225-4776-8E5F-53F8A7B11724}" type="presParOf" srcId="{5660E8A6-0C18-49E4-9ECC-7C6F1F34A3B6}" destId="{41080C63-2445-4D63-AA82-0A12EF8B0AD5}" srcOrd="1" destOrd="0" presId="urn:microsoft.com/office/officeart/2005/8/layout/lProcess2"/>
    <dgm:cxn modelId="{02DA8231-71EE-4A88-9A72-4283784C665A}" type="presParOf" srcId="{5660E8A6-0C18-49E4-9ECC-7C6F1F34A3B6}" destId="{DC8E3798-6F04-42B1-8A39-31251F6B6266}" srcOrd="2" destOrd="0" presId="urn:microsoft.com/office/officeart/2005/8/layout/lProcess2"/>
    <dgm:cxn modelId="{2909549C-BE4D-4E57-AFBD-BEFCCEB90515}" type="presParOf" srcId="{81189D9C-DB88-4367-BC89-5822442E4ADA}" destId="{5C40637D-5029-4A3D-9572-31B1EA7595CE}" srcOrd="1" destOrd="0" presId="urn:microsoft.com/office/officeart/2005/8/layout/lProcess2"/>
    <dgm:cxn modelId="{64A1320D-DE14-4D2A-B51B-9BDB150ED0DF}" type="presParOf" srcId="{81189D9C-DB88-4367-BC89-5822442E4ADA}" destId="{0EDE2097-6F9C-4CFE-8177-2B56994A1D74}" srcOrd="2" destOrd="0" presId="urn:microsoft.com/office/officeart/2005/8/layout/lProcess2"/>
    <dgm:cxn modelId="{501B8FFE-DCD2-4FB5-88D6-E46EFCB3F535}" type="presParOf" srcId="{0EDE2097-6F9C-4CFE-8177-2B56994A1D74}" destId="{83B6B4BF-888E-45DD-83FB-27F1B8174392}" srcOrd="0" destOrd="0" presId="urn:microsoft.com/office/officeart/2005/8/layout/lProcess2"/>
    <dgm:cxn modelId="{2806489D-749E-44C3-8A71-24EC390A66BD}" type="presParOf" srcId="{0EDE2097-6F9C-4CFE-8177-2B56994A1D74}" destId="{D6FE4EF9-1A7D-4CEF-AA21-6A5EC1AE3228}" srcOrd="1" destOrd="0" presId="urn:microsoft.com/office/officeart/2005/8/layout/lProcess2"/>
    <dgm:cxn modelId="{5623CA2D-F15A-46E8-859A-562DD533E3B3}" type="presParOf" srcId="{0EDE2097-6F9C-4CFE-8177-2B56994A1D74}" destId="{57477F91-92C0-4253-97B8-59D579A73450}" srcOrd="2" destOrd="0" presId="urn:microsoft.com/office/officeart/2005/8/layout/lProcess2"/>
    <dgm:cxn modelId="{A10720D4-F570-4AB5-8297-FA5F4F5FA801}" type="presParOf" srcId="{57477F91-92C0-4253-97B8-59D579A73450}" destId="{0F1F042A-93A7-4C7D-A1B9-94530BC86E59}" srcOrd="0" destOrd="0" presId="urn:microsoft.com/office/officeart/2005/8/layout/lProcess2"/>
    <dgm:cxn modelId="{07D6065E-6638-43CD-B868-606B72149222}" type="presParOf" srcId="{0F1F042A-93A7-4C7D-A1B9-94530BC86E59}" destId="{9B277C06-6DD7-407F-A76B-7FDF50CD1A6C}" srcOrd="0" destOrd="0" presId="urn:microsoft.com/office/officeart/2005/8/layout/lProcess2"/>
    <dgm:cxn modelId="{8E8200EA-0AE0-4D0D-8209-ED7BADF39288}" type="presParOf" srcId="{0F1F042A-93A7-4C7D-A1B9-94530BC86E59}" destId="{B4A86D9E-CA78-45F4-8468-CC71ECEC46B3}" srcOrd="1" destOrd="0" presId="urn:microsoft.com/office/officeart/2005/8/layout/lProcess2"/>
    <dgm:cxn modelId="{8C607B62-324B-4184-ABB2-BE4A128E5061}" type="presParOf" srcId="{0F1F042A-93A7-4C7D-A1B9-94530BC86E59}" destId="{4377A844-45A7-4D05-9328-9A21B86BCAA5}" srcOrd="2" destOrd="0" presId="urn:microsoft.com/office/officeart/2005/8/layout/lProcess2"/>
    <dgm:cxn modelId="{22D3B62B-5A83-4668-BF3A-7D476FC769BE}" type="presParOf" srcId="{0F1F042A-93A7-4C7D-A1B9-94530BC86E59}" destId="{192ECEB6-2453-4BA8-93D5-A00ADA35AFF2}" srcOrd="3" destOrd="0" presId="urn:microsoft.com/office/officeart/2005/8/layout/lProcess2"/>
    <dgm:cxn modelId="{C11CF9F3-79A9-4483-81DB-5A4893CCC864}" type="presParOf" srcId="{0F1F042A-93A7-4C7D-A1B9-94530BC86E59}" destId="{80CA1D0B-37B0-4041-AA30-3C34EFBD103D}" srcOrd="4" destOrd="0" presId="urn:microsoft.com/office/officeart/2005/8/layout/lProcess2"/>
    <dgm:cxn modelId="{8F44804A-29BD-4D9F-A3CC-C968D386A6DB}" type="presParOf" srcId="{0F1F042A-93A7-4C7D-A1B9-94530BC86E59}" destId="{E2B2450E-3C14-4319-8822-D5F99C1BF31C}" srcOrd="5" destOrd="0" presId="urn:microsoft.com/office/officeart/2005/8/layout/lProcess2"/>
    <dgm:cxn modelId="{666DBCC7-E3B5-4607-BC39-1F63EDEDA035}" type="presParOf" srcId="{0F1F042A-93A7-4C7D-A1B9-94530BC86E59}" destId="{06CA2EEF-12D6-4432-ABE7-FF8E076C555A}" srcOrd="6" destOrd="0" presId="urn:microsoft.com/office/officeart/2005/8/layout/lProcess2"/>
    <dgm:cxn modelId="{626D1ECF-C6DC-48CB-A252-FAACC6B4D8D8}" type="presParOf" srcId="{0F1F042A-93A7-4C7D-A1B9-94530BC86E59}" destId="{C49B59A6-F16D-44B4-AF2F-D9BCD56215BE}" srcOrd="7" destOrd="0" presId="urn:microsoft.com/office/officeart/2005/8/layout/lProcess2"/>
    <dgm:cxn modelId="{166574D1-18C5-42CB-9CDF-8D2A6D1FE273}" type="presParOf" srcId="{0F1F042A-93A7-4C7D-A1B9-94530BC86E59}" destId="{65787434-0EB5-4100-8FE6-16CCF2BB243B}"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F8991F-4309-4AEF-B089-D5017205F2D8}"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hr-HR"/>
        </a:p>
      </dgm:t>
    </dgm:pt>
    <dgm:pt modelId="{7B92B93D-E0AE-440F-863B-9E5BA9751428}">
      <dgm:prSet custT="1"/>
      <dgm:spPr>
        <a:solidFill>
          <a:schemeClr val="bg1">
            <a:lumMod val="75000"/>
          </a:schemeClr>
        </a:solidFill>
        <a:ln>
          <a:solidFill>
            <a:schemeClr val="tx1"/>
          </a:solidFill>
        </a:ln>
      </dgm:spPr>
      <dgm:t>
        <a:bodyPr/>
        <a:lstStyle/>
        <a:p>
          <a:r>
            <a:rPr lang="hr-HR" sz="1100" b="1" dirty="0">
              <a:solidFill>
                <a:schemeClr val="tx1"/>
              </a:solidFill>
            </a:rPr>
            <a:t>Stambeno zbrinjavanje</a:t>
          </a:r>
        </a:p>
      </dgm:t>
    </dgm:pt>
    <dgm:pt modelId="{5496517F-6B22-449F-83A6-22AC837BCB80}" type="parTrans" cxnId="{EE73050A-B9C5-49BE-BBCF-3796DD8166E0}">
      <dgm:prSet/>
      <dgm:spPr/>
      <dgm:t>
        <a:bodyPr/>
        <a:lstStyle/>
        <a:p>
          <a:endParaRPr lang="hr-HR"/>
        </a:p>
      </dgm:t>
    </dgm:pt>
    <dgm:pt modelId="{93E6054B-F3F2-46ED-9D4A-8839FECDCAE1}" type="sibTrans" cxnId="{EE73050A-B9C5-49BE-BBCF-3796DD8166E0}">
      <dgm:prSet/>
      <dgm:spPr/>
      <dgm:t>
        <a:bodyPr/>
        <a:lstStyle/>
        <a:p>
          <a:endParaRPr lang="hr-HR"/>
        </a:p>
      </dgm:t>
    </dgm:pt>
    <dgm:pt modelId="{CD12A824-57A1-4CEA-AC9D-17E2A840D216}">
      <dgm:prSet custT="1"/>
      <dgm:spPr>
        <a:solidFill>
          <a:schemeClr val="bg1">
            <a:lumMod val="75000"/>
          </a:schemeClr>
        </a:solidFill>
        <a:ln>
          <a:solidFill>
            <a:schemeClr val="tx1"/>
          </a:solidFill>
        </a:ln>
      </dgm:spPr>
      <dgm:t>
        <a:bodyPr/>
        <a:lstStyle/>
        <a:p>
          <a:r>
            <a:rPr lang="hr-HR" sz="1100" b="1" dirty="0">
              <a:solidFill>
                <a:schemeClr val="tx1"/>
              </a:solidFill>
            </a:rPr>
            <a:t>Pravna pomoć</a:t>
          </a:r>
        </a:p>
      </dgm:t>
    </dgm:pt>
    <dgm:pt modelId="{40EC5553-B781-4819-BBF2-D26DD5BEDC4C}" type="parTrans" cxnId="{18D5B4DE-FD48-4DB6-ACA0-A8251FCE597A}">
      <dgm:prSet/>
      <dgm:spPr/>
      <dgm:t>
        <a:bodyPr/>
        <a:lstStyle/>
        <a:p>
          <a:endParaRPr lang="hr-HR"/>
        </a:p>
      </dgm:t>
    </dgm:pt>
    <dgm:pt modelId="{3F0D8372-DB3C-403A-9FD9-BC2AF78C8051}" type="sibTrans" cxnId="{18D5B4DE-FD48-4DB6-ACA0-A8251FCE597A}">
      <dgm:prSet/>
      <dgm:spPr/>
      <dgm:t>
        <a:bodyPr/>
        <a:lstStyle/>
        <a:p>
          <a:endParaRPr lang="hr-HR"/>
        </a:p>
      </dgm:t>
    </dgm:pt>
    <dgm:pt modelId="{2DD2BBB7-30C1-4CE4-BEAD-6914E25C800C}">
      <dgm:prSet custT="1"/>
      <dgm:spPr>
        <a:solidFill>
          <a:schemeClr val="bg1">
            <a:lumMod val="75000"/>
          </a:schemeClr>
        </a:solidFill>
        <a:ln>
          <a:solidFill>
            <a:schemeClr val="tx1"/>
          </a:solidFill>
        </a:ln>
      </dgm:spPr>
      <dgm:t>
        <a:bodyPr/>
        <a:lstStyle/>
        <a:p>
          <a:r>
            <a:rPr lang="hr-HR" sz="1100" b="1" dirty="0">
              <a:solidFill>
                <a:schemeClr val="tx1"/>
              </a:solidFill>
            </a:rPr>
            <a:t>Udjeli i dionice</a:t>
          </a:r>
        </a:p>
      </dgm:t>
    </dgm:pt>
    <dgm:pt modelId="{62BA620A-5B25-48C5-8704-CEC47299CF0A}" type="parTrans" cxnId="{D5C91C1D-FB3F-4913-A5FC-3A5FF8F6A13C}">
      <dgm:prSet/>
      <dgm:spPr/>
      <dgm:t>
        <a:bodyPr/>
        <a:lstStyle/>
        <a:p>
          <a:endParaRPr lang="hr-HR"/>
        </a:p>
      </dgm:t>
    </dgm:pt>
    <dgm:pt modelId="{A8FD0280-7DA4-4E45-B2DE-C4A3EDF64B45}" type="sibTrans" cxnId="{D5C91C1D-FB3F-4913-A5FC-3A5FF8F6A13C}">
      <dgm:prSet/>
      <dgm:spPr/>
      <dgm:t>
        <a:bodyPr/>
        <a:lstStyle/>
        <a:p>
          <a:endParaRPr lang="hr-HR"/>
        </a:p>
      </dgm:t>
    </dgm:pt>
    <dgm:pt modelId="{561A5F07-DFDB-4500-8B3C-5F260BAD1E4C}">
      <dgm:prSet custT="1"/>
      <dgm:spPr>
        <a:solidFill>
          <a:schemeClr val="bg1">
            <a:alpha val="90000"/>
          </a:schemeClr>
        </a:solidFill>
        <a:ln>
          <a:solidFill>
            <a:schemeClr val="tx1"/>
          </a:solidFill>
        </a:ln>
      </dgm:spPr>
      <dgm:t>
        <a:bodyPr/>
        <a:lstStyle/>
        <a:p>
          <a:r>
            <a:rPr lang="hr-HR" sz="1000" b="0" dirty="0" smtClean="0">
              <a:solidFill>
                <a:schemeClr val="tx1"/>
              </a:solidFill>
            </a:rPr>
            <a:t> pravo </a:t>
          </a:r>
          <a:r>
            <a:rPr lang="hr-HR" sz="1000" b="0" dirty="0">
              <a:solidFill>
                <a:schemeClr val="tx1"/>
              </a:solidFill>
            </a:rPr>
            <a:t>na besplatne udžbenike vraća se u nadležnost MHB i proširuje na djecu HB sa 100 i više dana borbenog sektora</a:t>
          </a:r>
        </a:p>
      </dgm:t>
    </dgm:pt>
    <dgm:pt modelId="{E8488AC1-571E-4B59-8F31-859F410E9290}" type="parTrans" cxnId="{177E858A-9ACB-45DB-9DDF-A82E8FA813F7}">
      <dgm:prSet/>
      <dgm:spPr/>
      <dgm:t>
        <a:bodyPr/>
        <a:lstStyle/>
        <a:p>
          <a:endParaRPr lang="hr-HR"/>
        </a:p>
      </dgm:t>
    </dgm:pt>
    <dgm:pt modelId="{0E92E302-6EA8-4BAA-B74B-48BC0B5A84D9}" type="sibTrans" cxnId="{177E858A-9ACB-45DB-9DDF-A82E8FA813F7}">
      <dgm:prSet/>
      <dgm:spPr/>
      <dgm:t>
        <a:bodyPr/>
        <a:lstStyle/>
        <a:p>
          <a:endParaRPr lang="hr-HR"/>
        </a:p>
      </dgm:t>
    </dgm:pt>
    <dgm:pt modelId="{8974CBB4-1FBE-441B-8A23-1A01C4789604}">
      <dgm:prSet custT="1"/>
      <dgm:spPr>
        <a:solidFill>
          <a:schemeClr val="bg1">
            <a:alpha val="90000"/>
          </a:schemeClr>
        </a:solidFill>
        <a:ln>
          <a:solidFill>
            <a:schemeClr val="tx1"/>
          </a:solidFill>
        </a:ln>
      </dgm:spPr>
      <dgm:t>
        <a:bodyPr/>
        <a:lstStyle/>
        <a:p>
          <a:pPr marL="85725" indent="-85725"/>
          <a:r>
            <a:rPr lang="hr-HR" sz="1000" b="0" dirty="0">
              <a:solidFill>
                <a:schemeClr val="tx1"/>
              </a:solidFill>
            </a:rPr>
            <a:t>provedba: APN u suradnji s MHB</a:t>
          </a:r>
          <a:endParaRPr lang="hr-HR" sz="1000" b="1" dirty="0">
            <a:solidFill>
              <a:schemeClr val="tx1"/>
            </a:solidFill>
          </a:endParaRPr>
        </a:p>
      </dgm:t>
    </dgm:pt>
    <dgm:pt modelId="{D66CE053-E8EA-4EFF-8F7C-4B49ACA58249}" type="parTrans" cxnId="{34313C57-DAAA-45E5-9FB7-E3B69AD27060}">
      <dgm:prSet/>
      <dgm:spPr/>
      <dgm:t>
        <a:bodyPr/>
        <a:lstStyle/>
        <a:p>
          <a:endParaRPr lang="hr-HR"/>
        </a:p>
      </dgm:t>
    </dgm:pt>
    <dgm:pt modelId="{4F1C0543-3A56-44C4-9291-884DDC20CA6B}" type="sibTrans" cxnId="{34313C57-DAAA-45E5-9FB7-E3B69AD27060}">
      <dgm:prSet/>
      <dgm:spPr/>
      <dgm:t>
        <a:bodyPr/>
        <a:lstStyle/>
        <a:p>
          <a:endParaRPr lang="hr-HR"/>
        </a:p>
      </dgm:t>
    </dgm:pt>
    <dgm:pt modelId="{30170D39-7853-4181-9F87-494ABC8E979B}">
      <dgm:prSet custT="1"/>
      <dgm:spPr>
        <a:solidFill>
          <a:schemeClr val="bg1">
            <a:alpha val="90000"/>
          </a:schemeClr>
        </a:solidFill>
        <a:ln>
          <a:solidFill>
            <a:schemeClr val="tx1"/>
          </a:solidFill>
        </a:ln>
      </dgm:spPr>
      <dgm:t>
        <a:bodyPr/>
        <a:lstStyle/>
        <a:p>
          <a:pPr marL="85725" indent="-85725" rtl="0"/>
          <a:r>
            <a:rPr lang="hr-HR" sz="1000" b="0" dirty="0">
              <a:solidFill>
                <a:schemeClr val="tx1"/>
              </a:solidFill>
            </a:rPr>
            <a:t>ukoliko HB i članovi njihovih obitelji nisu ostvarili pravo na dodjelu udjela/ustup dionica za života, pravo se prenosi na njihove nasljednike</a:t>
          </a:r>
        </a:p>
      </dgm:t>
    </dgm:pt>
    <dgm:pt modelId="{A3C1E9E5-6AE1-4184-8D60-D1FE3CC4C0BE}" type="parTrans" cxnId="{30054556-DDBD-410E-A9C5-8F7C76F4FDE0}">
      <dgm:prSet/>
      <dgm:spPr/>
      <dgm:t>
        <a:bodyPr/>
        <a:lstStyle/>
        <a:p>
          <a:endParaRPr lang="hr-HR"/>
        </a:p>
      </dgm:t>
    </dgm:pt>
    <dgm:pt modelId="{644ED47C-0584-4953-929E-9B215FC15956}" type="sibTrans" cxnId="{30054556-DDBD-410E-A9C5-8F7C76F4FDE0}">
      <dgm:prSet/>
      <dgm:spPr/>
      <dgm:t>
        <a:bodyPr/>
        <a:lstStyle/>
        <a:p>
          <a:endParaRPr lang="hr-HR"/>
        </a:p>
      </dgm:t>
    </dgm:pt>
    <dgm:pt modelId="{1BC940EC-1D72-469D-AAB2-90820BAE5FEF}">
      <dgm:prSet custT="1"/>
      <dgm:spPr>
        <a:solidFill>
          <a:schemeClr val="bg1">
            <a:alpha val="90000"/>
          </a:schemeClr>
        </a:solidFill>
        <a:ln>
          <a:solidFill>
            <a:schemeClr val="tx1"/>
          </a:solidFill>
        </a:ln>
      </dgm:spPr>
      <dgm:t>
        <a:bodyPr/>
        <a:lstStyle/>
        <a:p>
          <a:pPr marL="85725" indent="-85725" rtl="0"/>
          <a:r>
            <a:rPr lang="hr-HR" sz="1000" b="0" dirty="0">
              <a:solidFill>
                <a:schemeClr val="tx1"/>
              </a:solidFill>
            </a:rPr>
            <a:t>pravo na odvjetnika za HB protiv kojeg se vodi postupak za kazneno djelo ratnog zločina</a:t>
          </a:r>
        </a:p>
      </dgm:t>
    </dgm:pt>
    <dgm:pt modelId="{691DAC92-9D63-4800-B9A9-542329EE9349}" type="parTrans" cxnId="{5986A9B8-4E4E-45E8-BCAE-5BBBC4F624A1}">
      <dgm:prSet/>
      <dgm:spPr/>
      <dgm:t>
        <a:bodyPr/>
        <a:lstStyle/>
        <a:p>
          <a:endParaRPr lang="hr-HR"/>
        </a:p>
      </dgm:t>
    </dgm:pt>
    <dgm:pt modelId="{0C4D127A-CB01-4DA5-92B5-F83F0F2C6F8A}" type="sibTrans" cxnId="{5986A9B8-4E4E-45E8-BCAE-5BBBC4F624A1}">
      <dgm:prSet/>
      <dgm:spPr/>
      <dgm:t>
        <a:bodyPr/>
        <a:lstStyle/>
        <a:p>
          <a:endParaRPr lang="hr-HR"/>
        </a:p>
      </dgm:t>
    </dgm:pt>
    <dgm:pt modelId="{7A98EF68-3763-4E4C-A5F4-E4696C539D03}">
      <dgm:prSet custT="1"/>
      <dgm:spPr>
        <a:solidFill>
          <a:schemeClr val="bg1">
            <a:lumMod val="75000"/>
          </a:schemeClr>
        </a:solidFill>
        <a:ln>
          <a:solidFill>
            <a:schemeClr val="tx1"/>
          </a:solidFill>
        </a:ln>
      </dgm:spPr>
      <dgm:t>
        <a:bodyPr/>
        <a:lstStyle/>
        <a:p>
          <a:r>
            <a:rPr lang="hr-HR" sz="1100" b="1" dirty="0">
              <a:solidFill>
                <a:schemeClr val="tx1"/>
              </a:solidFill>
            </a:rPr>
            <a:t>Obrazovanje i srodna prava</a:t>
          </a:r>
        </a:p>
      </dgm:t>
    </dgm:pt>
    <dgm:pt modelId="{F84EFFA7-8367-4662-BA78-7B5751496BC2}" type="sibTrans" cxnId="{8AE3A7A5-2A02-4B0A-9D8C-32758518CEC0}">
      <dgm:prSet/>
      <dgm:spPr/>
      <dgm:t>
        <a:bodyPr/>
        <a:lstStyle/>
        <a:p>
          <a:endParaRPr lang="hr-HR"/>
        </a:p>
      </dgm:t>
    </dgm:pt>
    <dgm:pt modelId="{9E4BF8F0-8343-4B9E-8D0D-68DF97C675FE}" type="parTrans" cxnId="{8AE3A7A5-2A02-4B0A-9D8C-32758518CEC0}">
      <dgm:prSet/>
      <dgm:spPr/>
      <dgm:t>
        <a:bodyPr/>
        <a:lstStyle/>
        <a:p>
          <a:endParaRPr lang="hr-HR"/>
        </a:p>
      </dgm:t>
    </dgm:pt>
    <dgm:pt modelId="{03575FA4-D2FA-46E9-8479-960F6D08AB7B}">
      <dgm:prSet custT="1"/>
      <dgm:spPr>
        <a:solidFill>
          <a:schemeClr val="bg1">
            <a:lumMod val="75000"/>
          </a:schemeClr>
        </a:solidFill>
        <a:ln>
          <a:solidFill>
            <a:schemeClr val="tx1"/>
          </a:solidFill>
        </a:ln>
      </dgm:spPr>
      <dgm:t>
        <a:bodyPr/>
        <a:lstStyle/>
        <a:p>
          <a:pPr marL="85725" indent="-85725"/>
          <a:r>
            <a:rPr lang="hr-HR" sz="1100" b="1" dirty="0">
              <a:solidFill>
                <a:schemeClr val="tx1"/>
              </a:solidFill>
            </a:rPr>
            <a:t>Prava u svezi zapošljavanja</a:t>
          </a:r>
        </a:p>
      </dgm:t>
    </dgm:pt>
    <dgm:pt modelId="{59D1AE7A-5FD3-4D95-990B-FD36845EDEAC}" type="parTrans" cxnId="{17AAEC77-E531-47CC-9605-0072923B34FD}">
      <dgm:prSet/>
      <dgm:spPr/>
      <dgm:t>
        <a:bodyPr/>
        <a:lstStyle/>
        <a:p>
          <a:endParaRPr lang="hr-HR"/>
        </a:p>
      </dgm:t>
    </dgm:pt>
    <dgm:pt modelId="{E922392F-9B61-4E3F-A2B5-84CA50F6D543}" type="sibTrans" cxnId="{17AAEC77-E531-47CC-9605-0072923B34FD}">
      <dgm:prSet/>
      <dgm:spPr/>
      <dgm:t>
        <a:bodyPr/>
        <a:lstStyle/>
        <a:p>
          <a:endParaRPr lang="hr-HR"/>
        </a:p>
      </dgm:t>
    </dgm:pt>
    <dgm:pt modelId="{68B01CEA-9C25-42BE-B034-0D5C92BB39FD}">
      <dgm:prSet custT="1"/>
      <dgm:spPr>
        <a:solidFill>
          <a:schemeClr val="bg1">
            <a:alpha val="90000"/>
          </a:schemeClr>
        </a:solidFill>
        <a:ln>
          <a:solidFill>
            <a:schemeClr val="tx1"/>
          </a:solidFill>
        </a:ln>
      </dgm:spPr>
      <dgm:t>
        <a:bodyPr/>
        <a:lstStyle/>
        <a:p>
          <a:r>
            <a:rPr lang="hr-HR" sz="1000" b="0" dirty="0" smtClean="0">
              <a:solidFill>
                <a:schemeClr val="tx1"/>
              </a:solidFill>
            </a:rPr>
            <a:t> proširena </a:t>
          </a:r>
          <a:r>
            <a:rPr lang="hr-HR" sz="1000" b="0" dirty="0">
              <a:solidFill>
                <a:schemeClr val="tx1"/>
              </a:solidFill>
            </a:rPr>
            <a:t>prednost pri zapošljavanju</a:t>
          </a:r>
        </a:p>
      </dgm:t>
    </dgm:pt>
    <dgm:pt modelId="{ECCE79F6-560F-41C9-A232-65F0A6252AD4}" type="parTrans" cxnId="{2A714FDE-3BF1-468F-8BAD-D892A559E862}">
      <dgm:prSet/>
      <dgm:spPr/>
      <dgm:t>
        <a:bodyPr/>
        <a:lstStyle/>
        <a:p>
          <a:endParaRPr lang="hr-HR"/>
        </a:p>
      </dgm:t>
    </dgm:pt>
    <dgm:pt modelId="{79635487-3851-4260-A14F-FE6A2938F22E}" type="sibTrans" cxnId="{2A714FDE-3BF1-468F-8BAD-D892A559E862}">
      <dgm:prSet/>
      <dgm:spPr/>
      <dgm:t>
        <a:bodyPr/>
        <a:lstStyle/>
        <a:p>
          <a:endParaRPr lang="hr-HR"/>
        </a:p>
      </dgm:t>
    </dgm:pt>
    <dgm:pt modelId="{EAE011E8-A13F-4E80-A670-72620A00C71C}">
      <dgm:prSet custT="1"/>
      <dgm:spPr>
        <a:solidFill>
          <a:schemeClr val="bg1">
            <a:lumMod val="75000"/>
          </a:schemeClr>
        </a:solidFill>
        <a:ln>
          <a:solidFill>
            <a:schemeClr val="tx1"/>
          </a:solidFill>
        </a:ln>
      </dgm:spPr>
      <dgm:t>
        <a:bodyPr/>
        <a:lstStyle/>
        <a:p>
          <a:r>
            <a:rPr lang="hr-HR" sz="1100" b="1" dirty="0">
              <a:solidFill>
                <a:schemeClr val="tx1"/>
              </a:solidFill>
            </a:rPr>
            <a:t>Naknada za nezaposlene</a:t>
          </a:r>
          <a:endParaRPr lang="hr-HR" sz="1100" b="0" dirty="0">
            <a:solidFill>
              <a:schemeClr val="tx1"/>
            </a:solidFill>
          </a:endParaRPr>
        </a:p>
      </dgm:t>
    </dgm:pt>
    <dgm:pt modelId="{C37B4DAC-CA55-4352-AE73-FF3F1A45F0C4}" type="parTrans" cxnId="{C2643466-DDF1-4156-936E-E6BD5F1A816A}">
      <dgm:prSet/>
      <dgm:spPr/>
      <dgm:t>
        <a:bodyPr/>
        <a:lstStyle/>
        <a:p>
          <a:endParaRPr lang="hr-HR"/>
        </a:p>
      </dgm:t>
    </dgm:pt>
    <dgm:pt modelId="{88EAF949-25B3-4B89-A342-FBF46305447E}" type="sibTrans" cxnId="{C2643466-DDF1-4156-936E-E6BD5F1A816A}">
      <dgm:prSet/>
      <dgm:spPr/>
      <dgm:t>
        <a:bodyPr/>
        <a:lstStyle/>
        <a:p>
          <a:endParaRPr lang="hr-HR"/>
        </a:p>
      </dgm:t>
    </dgm:pt>
    <dgm:pt modelId="{C10A437E-FA6C-4479-9C84-6EF637621285}">
      <dgm:prSet custT="1"/>
      <dgm:spPr>
        <a:solidFill>
          <a:schemeClr val="bg1">
            <a:alpha val="90000"/>
          </a:schemeClr>
        </a:solidFill>
        <a:ln>
          <a:solidFill>
            <a:schemeClr val="tx1"/>
          </a:solidFill>
        </a:ln>
      </dgm:spPr>
      <dgm:t>
        <a:bodyPr/>
        <a:lstStyle/>
        <a:p>
          <a:r>
            <a:rPr lang="hr-HR" sz="1000" b="0" dirty="0" smtClean="0">
              <a:solidFill>
                <a:schemeClr val="tx1"/>
              </a:solidFill>
            </a:rPr>
            <a:t> u</a:t>
          </a:r>
          <a:r>
            <a:rPr lang="vi-VN" sz="1000" b="0" dirty="0">
              <a:solidFill>
                <a:schemeClr val="tx1"/>
              </a:solidFill>
            </a:rPr>
            <a:t>mjesto prijašnje opskrbnine-&gt; naknada za nezaposlene pod uvjetima određenim zakonom (imovinski i dohodovni cenzus)</a:t>
          </a:r>
          <a:endParaRPr lang="hr-HR" sz="1000" b="0" u="none" dirty="0">
            <a:solidFill>
              <a:schemeClr val="tx1"/>
            </a:solidFill>
          </a:endParaRPr>
        </a:p>
      </dgm:t>
    </dgm:pt>
    <dgm:pt modelId="{17A45233-0D31-4956-BDDE-A93309031FF0}" type="parTrans" cxnId="{35ED2B5D-3C01-46B4-909E-73C53B882C4E}">
      <dgm:prSet/>
      <dgm:spPr/>
      <dgm:t>
        <a:bodyPr/>
        <a:lstStyle/>
        <a:p>
          <a:endParaRPr lang="hr-HR"/>
        </a:p>
      </dgm:t>
    </dgm:pt>
    <dgm:pt modelId="{7655592D-8101-4416-B32B-91A4DC60A847}" type="sibTrans" cxnId="{35ED2B5D-3C01-46B4-909E-73C53B882C4E}">
      <dgm:prSet/>
      <dgm:spPr/>
      <dgm:t>
        <a:bodyPr/>
        <a:lstStyle/>
        <a:p>
          <a:endParaRPr lang="hr-HR"/>
        </a:p>
      </dgm:t>
    </dgm:pt>
    <dgm:pt modelId="{169D88A9-81F5-4476-9608-081BF2083C88}">
      <dgm:prSet custT="1"/>
      <dgm:spPr/>
      <dgm:t>
        <a:bodyPr/>
        <a:lstStyle/>
        <a:p>
          <a:r>
            <a:rPr lang="hr-HR" sz="1000" b="0" dirty="0" smtClean="0">
              <a:solidFill>
                <a:schemeClr val="tx1"/>
              </a:solidFill>
            </a:rPr>
            <a:t> </a:t>
          </a:r>
          <a:r>
            <a:rPr lang="vi-VN" sz="1000" b="0" dirty="0" smtClean="0">
              <a:solidFill>
                <a:schemeClr val="tx1"/>
              </a:solidFill>
            </a:rPr>
            <a:t>određivanje </a:t>
          </a:r>
          <a:r>
            <a:rPr lang="vi-VN" sz="1000" b="0" dirty="0">
              <a:solidFill>
                <a:schemeClr val="tx1"/>
              </a:solidFill>
            </a:rPr>
            <a:t>vrijednosti dionica prema tržišnoj vrijednosti</a:t>
          </a:r>
          <a:endParaRPr lang="hr-HR" sz="1000" b="0" dirty="0">
            <a:solidFill>
              <a:schemeClr val="tx1"/>
            </a:solidFill>
          </a:endParaRPr>
        </a:p>
      </dgm:t>
    </dgm:pt>
    <dgm:pt modelId="{0CC69F53-B283-43DE-82C1-86D463C7869C}" type="parTrans" cxnId="{52768853-B799-478F-8B72-8B64C5FE0220}">
      <dgm:prSet/>
      <dgm:spPr/>
      <dgm:t>
        <a:bodyPr/>
        <a:lstStyle/>
        <a:p>
          <a:endParaRPr lang="hr-HR"/>
        </a:p>
      </dgm:t>
    </dgm:pt>
    <dgm:pt modelId="{B5AD3A0F-3A3F-4959-A88D-66917995D271}" type="sibTrans" cxnId="{52768853-B799-478F-8B72-8B64C5FE0220}">
      <dgm:prSet/>
      <dgm:spPr/>
      <dgm:t>
        <a:bodyPr/>
        <a:lstStyle/>
        <a:p>
          <a:endParaRPr lang="hr-HR"/>
        </a:p>
      </dgm:t>
    </dgm:pt>
    <dgm:pt modelId="{2224060A-9B44-485D-8342-66B1B010E195}">
      <dgm:prSet custT="1"/>
      <dgm:spPr/>
      <dgm:t>
        <a:bodyPr/>
        <a:lstStyle/>
        <a:p>
          <a:r>
            <a:rPr lang="hr-HR" sz="1000" b="0" dirty="0" smtClean="0">
              <a:solidFill>
                <a:schemeClr val="tx1"/>
              </a:solidFill>
            </a:rPr>
            <a:t> u </a:t>
          </a:r>
          <a:r>
            <a:rPr lang="hr-HR" sz="1000" b="0" dirty="0">
              <a:solidFill>
                <a:schemeClr val="tx1"/>
              </a:solidFill>
            </a:rPr>
            <a:t>slučaju nedostatka raspoloživih dionica Vlada RH, donijet će odluku da se HB umjesto dijela dionica čiji je imatelj Republika Hrvatska, ustupe državne obveznice</a:t>
          </a:r>
        </a:p>
      </dgm:t>
    </dgm:pt>
    <dgm:pt modelId="{20193E88-845E-4A3D-9F53-61F76BFB10FF}" type="parTrans" cxnId="{869A412C-8579-4121-AB50-DAE22DFF1575}">
      <dgm:prSet/>
      <dgm:spPr/>
      <dgm:t>
        <a:bodyPr/>
        <a:lstStyle/>
        <a:p>
          <a:endParaRPr lang="hr-HR"/>
        </a:p>
      </dgm:t>
    </dgm:pt>
    <dgm:pt modelId="{318D899D-ED49-4E11-8253-259B9551CCDA}" type="sibTrans" cxnId="{869A412C-8579-4121-AB50-DAE22DFF1575}">
      <dgm:prSet/>
      <dgm:spPr/>
      <dgm:t>
        <a:bodyPr/>
        <a:lstStyle/>
        <a:p>
          <a:endParaRPr lang="hr-HR"/>
        </a:p>
      </dgm:t>
    </dgm:pt>
    <dgm:pt modelId="{ACB04A12-F504-4176-B8A3-B83BFE41C3E0}">
      <dgm:prSet custT="1"/>
      <dgm:spPr/>
      <dgm:t>
        <a:bodyPr/>
        <a:lstStyle/>
        <a:p>
          <a:r>
            <a:rPr lang="hr-HR" sz="1000" b="0" dirty="0" smtClean="0">
              <a:solidFill>
                <a:schemeClr val="tx1"/>
              </a:solidFill>
            </a:rPr>
            <a:t> proširenje </a:t>
          </a:r>
          <a:r>
            <a:rPr lang="hr-HR" sz="1000" b="0" dirty="0">
              <a:solidFill>
                <a:schemeClr val="tx1"/>
              </a:solidFill>
            </a:rPr>
            <a:t>kruga korisnika</a:t>
          </a:r>
        </a:p>
      </dgm:t>
    </dgm:pt>
    <dgm:pt modelId="{ABB2D3CC-25EE-4325-929C-C88F0C4B090D}" type="parTrans" cxnId="{CAA59AEA-8687-4DDE-8F4D-C126AF70C273}">
      <dgm:prSet/>
      <dgm:spPr/>
      <dgm:t>
        <a:bodyPr/>
        <a:lstStyle/>
        <a:p>
          <a:endParaRPr lang="hr-HR"/>
        </a:p>
      </dgm:t>
    </dgm:pt>
    <dgm:pt modelId="{E0580BCC-1B03-4738-B5FC-BD125BE9FC34}" type="sibTrans" cxnId="{CAA59AEA-8687-4DDE-8F4D-C126AF70C273}">
      <dgm:prSet/>
      <dgm:spPr/>
      <dgm:t>
        <a:bodyPr/>
        <a:lstStyle/>
        <a:p>
          <a:endParaRPr lang="hr-HR"/>
        </a:p>
      </dgm:t>
    </dgm:pt>
    <dgm:pt modelId="{75FE06A1-4B06-4CCF-987E-D366E90F401B}">
      <dgm:prSet custT="1"/>
      <dgm:spPr/>
      <dgm:t>
        <a:bodyPr/>
        <a:lstStyle/>
        <a:p>
          <a:r>
            <a:rPr lang="hr-HR" sz="1000" b="0" dirty="0" smtClean="0">
              <a:solidFill>
                <a:schemeClr val="tx1"/>
              </a:solidFill>
            </a:rPr>
            <a:t> blaži </a:t>
          </a:r>
          <a:r>
            <a:rPr lang="hr-HR" sz="1000" b="0" dirty="0">
              <a:solidFill>
                <a:schemeClr val="tx1"/>
              </a:solidFill>
            </a:rPr>
            <a:t>kriteriji</a:t>
          </a:r>
        </a:p>
      </dgm:t>
    </dgm:pt>
    <dgm:pt modelId="{19D914F8-F858-4BC3-A9D6-E060DFE077C8}" type="parTrans" cxnId="{B5C5BC77-4E53-4756-91E0-8C3DF309DDB4}">
      <dgm:prSet/>
      <dgm:spPr/>
      <dgm:t>
        <a:bodyPr/>
        <a:lstStyle/>
        <a:p>
          <a:endParaRPr lang="hr-HR"/>
        </a:p>
      </dgm:t>
    </dgm:pt>
    <dgm:pt modelId="{BBB8CA64-C40F-4071-8BF1-942D71D9A74D}" type="sibTrans" cxnId="{B5C5BC77-4E53-4756-91E0-8C3DF309DDB4}">
      <dgm:prSet/>
      <dgm:spPr/>
      <dgm:t>
        <a:bodyPr/>
        <a:lstStyle/>
        <a:p>
          <a:endParaRPr lang="hr-HR"/>
        </a:p>
      </dgm:t>
    </dgm:pt>
    <dgm:pt modelId="{6607B746-A10E-43C9-B189-69D2D5ECF970}">
      <dgm:prSet custT="1"/>
      <dgm:spPr/>
      <dgm:t>
        <a:bodyPr/>
        <a:lstStyle/>
        <a:p>
          <a:r>
            <a:rPr lang="hr-HR" sz="1000" b="0" dirty="0" smtClean="0">
              <a:solidFill>
                <a:schemeClr val="tx1"/>
              </a:solidFill>
            </a:rPr>
            <a:t> stambeno zbrinjavanje financijskom potporom prošireno na sve namjene stambenog zbrinjavanja</a:t>
          </a:r>
          <a:endParaRPr lang="hr-HR" sz="1000" b="0" dirty="0">
            <a:solidFill>
              <a:schemeClr val="tx1"/>
            </a:solidFill>
          </a:endParaRPr>
        </a:p>
      </dgm:t>
    </dgm:pt>
    <dgm:pt modelId="{51917507-7722-4981-AC41-64C3101EDC10}" type="parTrans" cxnId="{F19CA697-FD65-4437-BBD8-B3A13A6E2B7C}">
      <dgm:prSet/>
      <dgm:spPr/>
      <dgm:t>
        <a:bodyPr/>
        <a:lstStyle/>
        <a:p>
          <a:endParaRPr lang="hr-HR"/>
        </a:p>
      </dgm:t>
    </dgm:pt>
    <dgm:pt modelId="{6B75CD79-8942-4530-B8DF-043CC28353F3}" type="sibTrans" cxnId="{F19CA697-FD65-4437-BBD8-B3A13A6E2B7C}">
      <dgm:prSet/>
      <dgm:spPr/>
      <dgm:t>
        <a:bodyPr/>
        <a:lstStyle/>
        <a:p>
          <a:endParaRPr lang="hr-HR"/>
        </a:p>
      </dgm:t>
    </dgm:pt>
    <dgm:pt modelId="{4FFE87B5-6AF6-478A-B343-2E2E7CCE9126}">
      <dgm:prSet custT="1"/>
      <dgm:spPr/>
      <dgm:t>
        <a:bodyPr/>
        <a:lstStyle/>
        <a:p>
          <a:r>
            <a:rPr lang="hr-HR" sz="1000" b="0" dirty="0" smtClean="0">
              <a:solidFill>
                <a:schemeClr val="tx1"/>
              </a:solidFill>
            </a:rPr>
            <a:t> rokovi </a:t>
          </a:r>
          <a:r>
            <a:rPr lang="hr-HR" sz="1000" b="0" dirty="0">
              <a:solidFill>
                <a:schemeClr val="tx1"/>
              </a:solidFill>
            </a:rPr>
            <a:t>za stambeno zbrinjavanje</a:t>
          </a:r>
        </a:p>
      </dgm:t>
    </dgm:pt>
    <dgm:pt modelId="{BDD83193-A9F7-4657-AFB0-E80D84C0DD5C}" type="parTrans" cxnId="{BAF68AD9-5D11-412C-B4D0-0461D95D3717}">
      <dgm:prSet/>
      <dgm:spPr/>
      <dgm:t>
        <a:bodyPr/>
        <a:lstStyle/>
        <a:p>
          <a:endParaRPr lang="hr-HR"/>
        </a:p>
      </dgm:t>
    </dgm:pt>
    <dgm:pt modelId="{E177CFB8-C3A8-4B1B-8303-BAC0294CC49B}" type="sibTrans" cxnId="{BAF68AD9-5D11-412C-B4D0-0461D95D3717}">
      <dgm:prSet/>
      <dgm:spPr/>
      <dgm:t>
        <a:bodyPr/>
        <a:lstStyle/>
        <a:p>
          <a:endParaRPr lang="hr-HR"/>
        </a:p>
      </dgm:t>
    </dgm:pt>
    <dgm:pt modelId="{EB44CAB3-2C16-4AE1-B9A7-5B4C0C47C569}">
      <dgm:prSet custT="1"/>
      <dgm:spPr/>
      <dgm:t>
        <a:bodyPr/>
        <a:lstStyle/>
        <a:p>
          <a:r>
            <a:rPr lang="hr-HR" sz="1000" b="0" dirty="0" smtClean="0">
              <a:solidFill>
                <a:schemeClr val="tx1"/>
              </a:solidFill>
            </a:rPr>
            <a:t> na </a:t>
          </a:r>
          <a:r>
            <a:rPr lang="hr-HR" sz="1000" b="0" dirty="0">
              <a:solidFill>
                <a:schemeClr val="tx1"/>
              </a:solidFill>
            </a:rPr>
            <a:t>račun MHB osim glavnice uplaćivat će se i kamate ostvarene otplatom kredita (dodatnih </a:t>
          </a:r>
          <a:r>
            <a:rPr lang="hr-HR" sz="1000" b="0" dirty="0" smtClean="0">
              <a:solidFill>
                <a:schemeClr val="tx1"/>
              </a:solidFill>
            </a:rPr>
            <a:t>15 </a:t>
          </a:r>
          <a:r>
            <a:rPr lang="hr-HR" sz="1000" b="0" dirty="0">
              <a:solidFill>
                <a:schemeClr val="tx1"/>
              </a:solidFill>
            </a:rPr>
            <a:t>mil. kn u 2017. godini)</a:t>
          </a:r>
        </a:p>
      </dgm:t>
    </dgm:pt>
    <dgm:pt modelId="{39FA30F9-5B8E-4AA4-9D29-85A3F1D610A5}" type="parTrans" cxnId="{E2DFB041-A624-4464-8DC5-669952F04C8C}">
      <dgm:prSet/>
      <dgm:spPr/>
      <dgm:t>
        <a:bodyPr/>
        <a:lstStyle/>
        <a:p>
          <a:endParaRPr lang="hr-HR"/>
        </a:p>
      </dgm:t>
    </dgm:pt>
    <dgm:pt modelId="{8BC1314D-6547-45E7-8439-1F9AD2512AD7}" type="sibTrans" cxnId="{E2DFB041-A624-4464-8DC5-669952F04C8C}">
      <dgm:prSet/>
      <dgm:spPr/>
      <dgm:t>
        <a:bodyPr/>
        <a:lstStyle/>
        <a:p>
          <a:endParaRPr lang="hr-HR"/>
        </a:p>
      </dgm:t>
    </dgm:pt>
    <dgm:pt modelId="{187A0227-FCD1-41AE-A9A8-F999820AEFBB}">
      <dgm:prSet custT="1"/>
      <dgm:spPr>
        <a:solidFill>
          <a:schemeClr val="bg1">
            <a:alpha val="90000"/>
          </a:schemeClr>
        </a:solidFill>
        <a:ln>
          <a:solidFill>
            <a:schemeClr val="tx1"/>
          </a:solidFill>
        </a:ln>
      </dgm:spPr>
      <dgm:t>
        <a:bodyPr/>
        <a:lstStyle/>
        <a:p>
          <a:r>
            <a:rPr lang="hr-HR" sz="1000" b="0" dirty="0" smtClean="0">
              <a:solidFill>
                <a:schemeClr val="tx1"/>
              </a:solidFill>
            </a:rPr>
            <a:t> poslodavac </a:t>
          </a:r>
          <a:r>
            <a:rPr lang="hr-HR" sz="1000" b="0" dirty="0">
              <a:solidFill>
                <a:schemeClr val="tx1"/>
              </a:solidFill>
            </a:rPr>
            <a:t>koji zaposli dijete smrtno stradalog ili nestalog HB plaća doprinose samo za mirovinsko</a:t>
          </a:r>
        </a:p>
        <a:p>
          <a:r>
            <a:rPr lang="hr-HR" sz="1000" b="0" dirty="0">
              <a:solidFill>
                <a:schemeClr val="tx1"/>
              </a:solidFill>
            </a:rPr>
            <a:t> (olakšica po uzoru za zapošljavanje mladih)</a:t>
          </a:r>
        </a:p>
      </dgm:t>
    </dgm:pt>
    <dgm:pt modelId="{827CFC26-FF7A-40E6-B948-B49143AAC566}" type="parTrans" cxnId="{52F4F6F0-7FB1-4DFD-B381-F7AE40179804}">
      <dgm:prSet/>
      <dgm:spPr/>
      <dgm:t>
        <a:bodyPr/>
        <a:lstStyle/>
        <a:p>
          <a:endParaRPr lang="hr-HR"/>
        </a:p>
      </dgm:t>
    </dgm:pt>
    <dgm:pt modelId="{CE920336-2F95-46A5-BE33-47468551E580}" type="sibTrans" cxnId="{52F4F6F0-7FB1-4DFD-B381-F7AE40179804}">
      <dgm:prSet/>
      <dgm:spPr/>
      <dgm:t>
        <a:bodyPr/>
        <a:lstStyle/>
        <a:p>
          <a:endParaRPr lang="hr-HR"/>
        </a:p>
      </dgm:t>
    </dgm:pt>
    <dgm:pt modelId="{041172DD-8E43-43DD-ADDB-9EE3EC173DB4}">
      <dgm:prSet custT="1"/>
      <dgm:spPr>
        <a:solidFill>
          <a:schemeClr val="bg1">
            <a:alpha val="90000"/>
          </a:schemeClr>
        </a:solidFill>
        <a:ln>
          <a:solidFill>
            <a:schemeClr val="tx1"/>
          </a:solidFill>
        </a:ln>
      </dgm:spPr>
      <dgm:t>
        <a:bodyPr/>
        <a:lstStyle/>
        <a:p>
          <a:r>
            <a:rPr lang="hr-HR" sz="1000" b="0" dirty="0" smtClean="0">
              <a:solidFill>
                <a:schemeClr val="tx1"/>
              </a:solidFill>
            </a:rPr>
            <a:t> pravo </a:t>
          </a:r>
          <a:r>
            <a:rPr lang="hr-HR" sz="1000" b="0" dirty="0">
              <a:solidFill>
                <a:schemeClr val="tx1"/>
              </a:solidFill>
            </a:rPr>
            <a:t>na topli obrok za djecu </a:t>
          </a:r>
          <a:r>
            <a:rPr lang="hr-HR" sz="1000" b="0" dirty="0" smtClean="0">
              <a:solidFill>
                <a:schemeClr val="tx1"/>
              </a:solidFill>
            </a:rPr>
            <a:t>nezaposlenih HB koji primaju naknadu za nezaposlene ili zajamčenu minimalnu naknadu, za </a:t>
          </a:r>
          <a:r>
            <a:rPr lang="hr-HR" sz="1000" b="0" dirty="0">
              <a:solidFill>
                <a:schemeClr val="tx1"/>
              </a:solidFill>
            </a:rPr>
            <a:t>vrijeme redovitog školovanja</a:t>
          </a:r>
        </a:p>
      </dgm:t>
    </dgm:pt>
    <dgm:pt modelId="{2E2C6D2C-07A8-4820-8757-EFF497029B9B}" type="parTrans" cxnId="{FB29D23D-9DDB-4BF5-A939-BA77C470C3D7}">
      <dgm:prSet/>
      <dgm:spPr/>
      <dgm:t>
        <a:bodyPr/>
        <a:lstStyle/>
        <a:p>
          <a:endParaRPr lang="hr-HR"/>
        </a:p>
      </dgm:t>
    </dgm:pt>
    <dgm:pt modelId="{D76590EF-2711-4DDE-B098-04FF58A019E4}" type="sibTrans" cxnId="{FB29D23D-9DDB-4BF5-A939-BA77C470C3D7}">
      <dgm:prSet/>
      <dgm:spPr/>
      <dgm:t>
        <a:bodyPr/>
        <a:lstStyle/>
        <a:p>
          <a:endParaRPr lang="hr-HR"/>
        </a:p>
      </dgm:t>
    </dgm:pt>
    <dgm:pt modelId="{CACABA5F-22D9-49C7-A588-4941172DC217}">
      <dgm:prSet custT="1"/>
      <dgm:spPr>
        <a:solidFill>
          <a:schemeClr val="bg1">
            <a:alpha val="90000"/>
          </a:schemeClr>
        </a:solidFill>
        <a:ln>
          <a:solidFill>
            <a:schemeClr val="tx1"/>
          </a:solidFill>
        </a:ln>
      </dgm:spPr>
      <dgm:t>
        <a:bodyPr/>
        <a:lstStyle/>
        <a:p>
          <a:r>
            <a:rPr lang="hr-HR" sz="1000" b="0" dirty="0" smtClean="0">
              <a:solidFill>
                <a:schemeClr val="tx1"/>
              </a:solidFill>
            </a:rPr>
            <a:t> potpora </a:t>
          </a:r>
          <a:r>
            <a:rPr lang="hr-HR" sz="1000" b="0" dirty="0">
              <a:solidFill>
                <a:schemeClr val="tx1"/>
              </a:solidFill>
            </a:rPr>
            <a:t>za obrazovanje i prednost pri smještaju u učeničke i studentske domove prošireni na djecu HB sa 100 i više dana borbenog sektora</a:t>
          </a:r>
        </a:p>
      </dgm:t>
    </dgm:pt>
    <dgm:pt modelId="{33E3438C-1CAA-4017-AD87-5BFCC55F3D4A}" type="parTrans" cxnId="{C018EB59-220B-409E-B16B-7E21B4726232}">
      <dgm:prSet/>
      <dgm:spPr/>
      <dgm:t>
        <a:bodyPr/>
        <a:lstStyle/>
        <a:p>
          <a:endParaRPr lang="hr-HR"/>
        </a:p>
      </dgm:t>
    </dgm:pt>
    <dgm:pt modelId="{33892D0F-4C5D-465F-93A5-23F4AC131484}" type="sibTrans" cxnId="{C018EB59-220B-409E-B16B-7E21B4726232}">
      <dgm:prSet/>
      <dgm:spPr/>
      <dgm:t>
        <a:bodyPr/>
        <a:lstStyle/>
        <a:p>
          <a:endParaRPr lang="hr-HR"/>
        </a:p>
      </dgm:t>
    </dgm:pt>
    <dgm:pt modelId="{D802BB44-CE61-4294-B6E7-A4FA4D61432C}" type="pres">
      <dgm:prSet presAssocID="{D0F8991F-4309-4AEF-B089-D5017205F2D8}" presName="Name0" presStyleCnt="0">
        <dgm:presLayoutVars>
          <dgm:dir/>
          <dgm:animLvl val="lvl"/>
          <dgm:resizeHandles val="exact"/>
        </dgm:presLayoutVars>
      </dgm:prSet>
      <dgm:spPr/>
      <dgm:t>
        <a:bodyPr/>
        <a:lstStyle/>
        <a:p>
          <a:endParaRPr lang="hr-HR"/>
        </a:p>
      </dgm:t>
    </dgm:pt>
    <dgm:pt modelId="{A99F269F-CF88-4912-BDF3-B5810117374E}" type="pres">
      <dgm:prSet presAssocID="{7B92B93D-E0AE-440F-863B-9E5BA9751428}" presName="linNode" presStyleCnt="0"/>
      <dgm:spPr/>
    </dgm:pt>
    <dgm:pt modelId="{B1C30207-2B39-4815-A31B-4AC51A109084}" type="pres">
      <dgm:prSet presAssocID="{7B92B93D-E0AE-440F-863B-9E5BA9751428}" presName="parentText" presStyleLbl="node1" presStyleIdx="0" presStyleCnt="6" custScaleX="83393" custScaleY="22605" custLinFactNeighborX="-190" custLinFactNeighborY="-1509">
        <dgm:presLayoutVars>
          <dgm:chMax val="1"/>
          <dgm:bulletEnabled val="1"/>
        </dgm:presLayoutVars>
      </dgm:prSet>
      <dgm:spPr/>
      <dgm:t>
        <a:bodyPr/>
        <a:lstStyle/>
        <a:p>
          <a:endParaRPr lang="hr-HR"/>
        </a:p>
      </dgm:t>
    </dgm:pt>
    <dgm:pt modelId="{C69F70C9-764C-47B4-A7F1-CEAB5D0759CB}" type="pres">
      <dgm:prSet presAssocID="{7B92B93D-E0AE-440F-863B-9E5BA9751428}" presName="descendantText" presStyleLbl="alignAccFollowNode1" presStyleIdx="0" presStyleCnt="6" custScaleX="108961" custScaleY="29793" custLinFactNeighborX="419" custLinFactNeighborY="-722">
        <dgm:presLayoutVars>
          <dgm:bulletEnabled val="1"/>
        </dgm:presLayoutVars>
      </dgm:prSet>
      <dgm:spPr/>
      <dgm:t>
        <a:bodyPr/>
        <a:lstStyle/>
        <a:p>
          <a:endParaRPr lang="hr-HR"/>
        </a:p>
      </dgm:t>
    </dgm:pt>
    <dgm:pt modelId="{48F489BB-328A-4103-93CB-D0C0AAAD9DE6}" type="pres">
      <dgm:prSet presAssocID="{93E6054B-F3F2-46ED-9D4A-8839FECDCAE1}" presName="sp" presStyleCnt="0"/>
      <dgm:spPr/>
    </dgm:pt>
    <dgm:pt modelId="{21BCCCC7-BFAC-439F-AD27-A273AD1E6C56}" type="pres">
      <dgm:prSet presAssocID="{03575FA4-D2FA-46E9-8479-960F6D08AB7B}" presName="linNode" presStyleCnt="0"/>
      <dgm:spPr/>
    </dgm:pt>
    <dgm:pt modelId="{EEE31072-B756-462D-BA0B-690410928D9B}" type="pres">
      <dgm:prSet presAssocID="{03575FA4-D2FA-46E9-8479-960F6D08AB7B}" presName="parentText" presStyleLbl="node1" presStyleIdx="1" presStyleCnt="6" custScaleX="81927" custScaleY="21496" custLinFactNeighborX="-7" custLinFactNeighborY="-1257">
        <dgm:presLayoutVars>
          <dgm:chMax val="1"/>
          <dgm:bulletEnabled val="1"/>
        </dgm:presLayoutVars>
      </dgm:prSet>
      <dgm:spPr/>
      <dgm:t>
        <a:bodyPr/>
        <a:lstStyle/>
        <a:p>
          <a:endParaRPr lang="hr-HR"/>
        </a:p>
      </dgm:t>
    </dgm:pt>
    <dgm:pt modelId="{1FA8EFCD-04CA-4353-8199-56464730E862}" type="pres">
      <dgm:prSet presAssocID="{03575FA4-D2FA-46E9-8479-960F6D08AB7B}" presName="descendantText" presStyleLbl="alignAccFollowNode1" presStyleIdx="1" presStyleCnt="6" custScaleX="111693" custScaleY="23194" custLinFactNeighborX="-220" custLinFactNeighborY="-1201">
        <dgm:presLayoutVars>
          <dgm:bulletEnabled val="1"/>
        </dgm:presLayoutVars>
      </dgm:prSet>
      <dgm:spPr/>
      <dgm:t>
        <a:bodyPr/>
        <a:lstStyle/>
        <a:p>
          <a:endParaRPr lang="hr-HR"/>
        </a:p>
      </dgm:t>
    </dgm:pt>
    <dgm:pt modelId="{EC9E2871-7B9E-4BC6-AE5A-E77F90C67794}" type="pres">
      <dgm:prSet presAssocID="{E922392F-9B61-4E3F-A2B5-84CA50F6D543}" presName="sp" presStyleCnt="0"/>
      <dgm:spPr/>
    </dgm:pt>
    <dgm:pt modelId="{30084F02-C2ED-4190-8844-448117EF6A69}" type="pres">
      <dgm:prSet presAssocID="{EAE011E8-A13F-4E80-A670-72620A00C71C}" presName="linNode" presStyleCnt="0"/>
      <dgm:spPr/>
    </dgm:pt>
    <dgm:pt modelId="{7DD81B4F-839A-4BBB-A5E6-77970B070BD1}" type="pres">
      <dgm:prSet presAssocID="{EAE011E8-A13F-4E80-A670-72620A00C71C}" presName="parentText" presStyleLbl="node1" presStyleIdx="2" presStyleCnt="6" custScaleX="83393" custScaleY="22175" custLinFactNeighborX="-7" custLinFactNeighborY="-1510">
        <dgm:presLayoutVars>
          <dgm:chMax val="1"/>
          <dgm:bulletEnabled val="1"/>
        </dgm:presLayoutVars>
      </dgm:prSet>
      <dgm:spPr/>
      <dgm:t>
        <a:bodyPr/>
        <a:lstStyle/>
        <a:p>
          <a:endParaRPr lang="hr-HR"/>
        </a:p>
      </dgm:t>
    </dgm:pt>
    <dgm:pt modelId="{029475DD-C57B-40D2-A133-CA05C0B6581E}" type="pres">
      <dgm:prSet presAssocID="{EAE011E8-A13F-4E80-A670-72620A00C71C}" presName="descendantText" presStyleLbl="alignAccFollowNode1" presStyleIdx="2" presStyleCnt="6" custScaleX="108961" custScaleY="27425" custLinFactNeighborX="2140" custLinFactNeighborY="-1012">
        <dgm:presLayoutVars>
          <dgm:bulletEnabled val="1"/>
        </dgm:presLayoutVars>
      </dgm:prSet>
      <dgm:spPr/>
      <dgm:t>
        <a:bodyPr/>
        <a:lstStyle/>
        <a:p>
          <a:endParaRPr lang="hr-HR"/>
        </a:p>
      </dgm:t>
    </dgm:pt>
    <dgm:pt modelId="{981731EE-2C96-434A-A089-C9F72A026C57}" type="pres">
      <dgm:prSet presAssocID="{88EAF949-25B3-4B89-A342-FBF46305447E}" presName="sp" presStyleCnt="0"/>
      <dgm:spPr/>
    </dgm:pt>
    <dgm:pt modelId="{500CC5DD-497C-447E-B03D-5CB6E5D67F46}" type="pres">
      <dgm:prSet presAssocID="{7A98EF68-3763-4E4C-A5F4-E4696C539D03}" presName="linNode" presStyleCnt="0"/>
      <dgm:spPr/>
    </dgm:pt>
    <dgm:pt modelId="{545E1E21-406B-4EAD-A763-825F954A3D46}" type="pres">
      <dgm:prSet presAssocID="{7A98EF68-3763-4E4C-A5F4-E4696C539D03}" presName="parentText" presStyleLbl="node1" presStyleIdx="3" presStyleCnt="6" custScaleX="83393" custScaleY="32737" custLinFactNeighborX="-7" custLinFactNeighborY="-360">
        <dgm:presLayoutVars>
          <dgm:chMax val="1"/>
          <dgm:bulletEnabled val="1"/>
        </dgm:presLayoutVars>
      </dgm:prSet>
      <dgm:spPr/>
      <dgm:t>
        <a:bodyPr/>
        <a:lstStyle/>
        <a:p>
          <a:endParaRPr lang="hr-HR"/>
        </a:p>
      </dgm:t>
    </dgm:pt>
    <dgm:pt modelId="{12C6E3AD-A0D8-4271-AC72-AB19732D8370}" type="pres">
      <dgm:prSet presAssocID="{7A98EF68-3763-4E4C-A5F4-E4696C539D03}" presName="descendantText" presStyleLbl="alignAccFollowNode1" presStyleIdx="3" presStyleCnt="6" custScaleX="108961" custScaleY="39082" custLinFactNeighborX="419" custLinFactNeighborY="-979">
        <dgm:presLayoutVars>
          <dgm:bulletEnabled val="1"/>
        </dgm:presLayoutVars>
      </dgm:prSet>
      <dgm:spPr/>
      <dgm:t>
        <a:bodyPr/>
        <a:lstStyle/>
        <a:p>
          <a:endParaRPr lang="hr-HR"/>
        </a:p>
      </dgm:t>
    </dgm:pt>
    <dgm:pt modelId="{D1C57339-82B7-4703-8606-2B000183DB1D}" type="pres">
      <dgm:prSet presAssocID="{F84EFFA7-8367-4662-BA78-7B5751496BC2}" presName="sp" presStyleCnt="0"/>
      <dgm:spPr/>
    </dgm:pt>
    <dgm:pt modelId="{138DCEBF-8C48-4E59-91D3-2001CF02F1CD}" type="pres">
      <dgm:prSet presAssocID="{CD12A824-57A1-4CEA-AC9D-17E2A840D216}" presName="linNode" presStyleCnt="0"/>
      <dgm:spPr/>
    </dgm:pt>
    <dgm:pt modelId="{0DAA3683-3EA7-4673-9D35-162172C85BAB}" type="pres">
      <dgm:prSet presAssocID="{CD12A824-57A1-4CEA-AC9D-17E2A840D216}" presName="parentText" presStyleLbl="node1" presStyleIdx="4" presStyleCnt="6" custScaleX="83393" custScaleY="19638" custLinFactNeighborX="-190" custLinFactNeighborY="-2178">
        <dgm:presLayoutVars>
          <dgm:chMax val="1"/>
          <dgm:bulletEnabled val="1"/>
        </dgm:presLayoutVars>
      </dgm:prSet>
      <dgm:spPr/>
      <dgm:t>
        <a:bodyPr/>
        <a:lstStyle/>
        <a:p>
          <a:endParaRPr lang="hr-HR"/>
        </a:p>
      </dgm:t>
    </dgm:pt>
    <dgm:pt modelId="{B15BB887-44AC-4ADB-80BA-572C8DCCEB16}" type="pres">
      <dgm:prSet presAssocID="{CD12A824-57A1-4CEA-AC9D-17E2A840D216}" presName="descendantText" presStyleLbl="alignAccFollowNode1" presStyleIdx="4" presStyleCnt="6" custScaleX="108961" custScaleY="23267" custLinFactNeighborX="419" custLinFactNeighborY="-2458">
        <dgm:presLayoutVars>
          <dgm:bulletEnabled val="1"/>
        </dgm:presLayoutVars>
      </dgm:prSet>
      <dgm:spPr/>
      <dgm:t>
        <a:bodyPr/>
        <a:lstStyle/>
        <a:p>
          <a:endParaRPr lang="hr-HR"/>
        </a:p>
      </dgm:t>
    </dgm:pt>
    <dgm:pt modelId="{1073C464-615E-4CBF-A532-182B3E566508}" type="pres">
      <dgm:prSet presAssocID="{3F0D8372-DB3C-403A-9FD9-BC2AF78C8051}" presName="sp" presStyleCnt="0"/>
      <dgm:spPr/>
    </dgm:pt>
    <dgm:pt modelId="{99A9C225-01A8-49E1-92A5-B2EFDF5BD226}" type="pres">
      <dgm:prSet presAssocID="{2DD2BBB7-30C1-4CE4-BEAD-6914E25C800C}" presName="linNode" presStyleCnt="0"/>
      <dgm:spPr/>
    </dgm:pt>
    <dgm:pt modelId="{6E1487E5-3C67-4C7D-8A9D-40AF55F5B7FF}" type="pres">
      <dgm:prSet presAssocID="{2DD2BBB7-30C1-4CE4-BEAD-6914E25C800C}" presName="parentText" presStyleLbl="node1" presStyleIdx="5" presStyleCnt="6" custScaleX="83393" custScaleY="24780" custLinFactNeighborX="-190" custLinFactNeighborY="-1747">
        <dgm:presLayoutVars>
          <dgm:chMax val="1"/>
          <dgm:bulletEnabled val="1"/>
        </dgm:presLayoutVars>
      </dgm:prSet>
      <dgm:spPr/>
      <dgm:t>
        <a:bodyPr/>
        <a:lstStyle/>
        <a:p>
          <a:endParaRPr lang="hr-HR"/>
        </a:p>
      </dgm:t>
    </dgm:pt>
    <dgm:pt modelId="{116289CA-702C-4455-957B-B0415B4A3BF2}" type="pres">
      <dgm:prSet presAssocID="{2DD2BBB7-30C1-4CE4-BEAD-6914E25C800C}" presName="descendantText" presStyleLbl="alignAccFollowNode1" presStyleIdx="5" presStyleCnt="6" custScaleX="112740" custScaleY="31130" custLinFactNeighborX="419" custLinFactNeighborY="-2090">
        <dgm:presLayoutVars>
          <dgm:bulletEnabled val="1"/>
        </dgm:presLayoutVars>
      </dgm:prSet>
      <dgm:spPr/>
      <dgm:t>
        <a:bodyPr/>
        <a:lstStyle/>
        <a:p>
          <a:endParaRPr lang="hr-HR"/>
        </a:p>
      </dgm:t>
    </dgm:pt>
  </dgm:ptLst>
  <dgm:cxnLst>
    <dgm:cxn modelId="{8D251833-806A-4FBA-ABA0-2F6A929E74C2}" type="presOf" srcId="{041172DD-8E43-43DD-ADDB-9EE3EC173DB4}" destId="{12C6E3AD-A0D8-4271-AC72-AB19732D8370}" srcOrd="0" destOrd="1" presId="urn:microsoft.com/office/officeart/2005/8/layout/vList5"/>
    <dgm:cxn modelId="{0391013B-61DE-46F9-85AC-053A34AA71F8}" type="presOf" srcId="{D0F8991F-4309-4AEF-B089-D5017205F2D8}" destId="{D802BB44-CE61-4294-B6E7-A4FA4D61432C}" srcOrd="0" destOrd="0" presId="urn:microsoft.com/office/officeart/2005/8/layout/vList5"/>
    <dgm:cxn modelId="{8C3C1DFD-5164-4CE8-8BF5-6C1AC854EA7E}" type="presOf" srcId="{2224060A-9B44-485D-8342-66B1B010E195}" destId="{116289CA-702C-4455-957B-B0415B4A3BF2}" srcOrd="0" destOrd="2" presId="urn:microsoft.com/office/officeart/2005/8/layout/vList5"/>
    <dgm:cxn modelId="{6013BAE1-6D99-457A-AD49-2E92FDF86FD5}" type="presOf" srcId="{ACB04A12-F504-4176-B8A3-B83BFE41C3E0}" destId="{029475DD-C57B-40D2-A133-CA05C0B6581E}" srcOrd="0" destOrd="1" presId="urn:microsoft.com/office/officeart/2005/8/layout/vList5"/>
    <dgm:cxn modelId="{2A714FDE-3BF1-468F-8BAD-D892A559E862}" srcId="{03575FA4-D2FA-46E9-8479-960F6D08AB7B}" destId="{68B01CEA-9C25-42BE-B034-0D5C92BB39FD}" srcOrd="0" destOrd="0" parTransId="{ECCE79F6-560F-41C9-A232-65F0A6252AD4}" sibTransId="{79635487-3851-4260-A14F-FE6A2938F22E}"/>
    <dgm:cxn modelId="{6AF6E7E4-B932-449C-883E-1520CDCBBCCD}" type="presOf" srcId="{2DD2BBB7-30C1-4CE4-BEAD-6914E25C800C}" destId="{6E1487E5-3C67-4C7D-8A9D-40AF55F5B7FF}" srcOrd="0" destOrd="0" presId="urn:microsoft.com/office/officeart/2005/8/layout/vList5"/>
    <dgm:cxn modelId="{34313C57-DAAA-45E5-9FB7-E3B69AD27060}" srcId="{7B92B93D-E0AE-440F-863B-9E5BA9751428}" destId="{8974CBB4-1FBE-441B-8A23-1A01C4789604}" srcOrd="0" destOrd="0" parTransId="{D66CE053-E8EA-4EFF-8F7C-4B49ACA58249}" sibTransId="{4F1C0543-3A56-44C4-9291-884DDC20CA6B}"/>
    <dgm:cxn modelId="{F19CA697-FD65-4437-BBD8-B3A13A6E2B7C}" srcId="{7B92B93D-E0AE-440F-863B-9E5BA9751428}" destId="{6607B746-A10E-43C9-B189-69D2D5ECF970}" srcOrd="1" destOrd="0" parTransId="{51917507-7722-4981-AC41-64C3101EDC10}" sibTransId="{6B75CD79-8942-4530-B8DF-043CC28353F3}"/>
    <dgm:cxn modelId="{DCA336C9-F8A4-43D8-A010-EEAE31CE2472}" type="presOf" srcId="{EB44CAB3-2C16-4AE1-B9A7-5B4C0C47C569}" destId="{C69F70C9-764C-47B4-A7F1-CEAB5D0759CB}" srcOrd="0" destOrd="3" presId="urn:microsoft.com/office/officeart/2005/8/layout/vList5"/>
    <dgm:cxn modelId="{B9106324-2D2C-4852-816A-F4987DDCA1DB}" type="presOf" srcId="{561A5F07-DFDB-4500-8B3C-5F260BAD1E4C}" destId="{12C6E3AD-A0D8-4271-AC72-AB19732D8370}" srcOrd="0" destOrd="0" presId="urn:microsoft.com/office/officeart/2005/8/layout/vList5"/>
    <dgm:cxn modelId="{725F41C7-65BC-432E-AA9E-23C5EC35EC94}" type="presOf" srcId="{75FE06A1-4B06-4CCF-987E-D366E90F401B}" destId="{029475DD-C57B-40D2-A133-CA05C0B6581E}" srcOrd="0" destOrd="2" presId="urn:microsoft.com/office/officeart/2005/8/layout/vList5"/>
    <dgm:cxn modelId="{5986A9B8-4E4E-45E8-BCAE-5BBBC4F624A1}" srcId="{CD12A824-57A1-4CEA-AC9D-17E2A840D216}" destId="{1BC940EC-1D72-469D-AAB2-90820BAE5FEF}" srcOrd="0" destOrd="0" parTransId="{691DAC92-9D63-4800-B9A9-542329EE9349}" sibTransId="{0C4D127A-CB01-4DA5-92B5-F83F0F2C6F8A}"/>
    <dgm:cxn modelId="{F05AB7C1-2E27-44EE-BF53-F4C2259B6BD8}" type="presOf" srcId="{03575FA4-D2FA-46E9-8479-960F6D08AB7B}" destId="{EEE31072-B756-462D-BA0B-690410928D9B}" srcOrd="0" destOrd="0" presId="urn:microsoft.com/office/officeart/2005/8/layout/vList5"/>
    <dgm:cxn modelId="{30054556-DDBD-410E-A9C5-8F7C76F4FDE0}" srcId="{2DD2BBB7-30C1-4CE4-BEAD-6914E25C800C}" destId="{30170D39-7853-4181-9F87-494ABC8E979B}" srcOrd="0" destOrd="0" parTransId="{A3C1E9E5-6AE1-4184-8D60-D1FE3CC4C0BE}" sibTransId="{644ED47C-0584-4953-929E-9B215FC15956}"/>
    <dgm:cxn modelId="{B4C6FFFE-60AA-43C8-A5E4-010F28CE0760}" type="presOf" srcId="{169D88A9-81F5-4476-9608-081BF2083C88}" destId="{116289CA-702C-4455-957B-B0415B4A3BF2}" srcOrd="0" destOrd="1" presId="urn:microsoft.com/office/officeart/2005/8/layout/vList5"/>
    <dgm:cxn modelId="{C018EB59-220B-409E-B16B-7E21B4726232}" srcId="{7A98EF68-3763-4E4C-A5F4-E4696C539D03}" destId="{CACABA5F-22D9-49C7-A588-4941172DC217}" srcOrd="2" destOrd="0" parTransId="{33E3438C-1CAA-4017-AD87-5BFCC55F3D4A}" sibTransId="{33892D0F-4C5D-465F-93A5-23F4AC131484}"/>
    <dgm:cxn modelId="{EE73050A-B9C5-49BE-BBCF-3796DD8166E0}" srcId="{D0F8991F-4309-4AEF-B089-D5017205F2D8}" destId="{7B92B93D-E0AE-440F-863B-9E5BA9751428}" srcOrd="0" destOrd="0" parTransId="{5496517F-6B22-449F-83A6-22AC837BCB80}" sibTransId="{93E6054B-F3F2-46ED-9D4A-8839FECDCAE1}"/>
    <dgm:cxn modelId="{47CC69A0-B2BD-4B54-B95F-26A18EE365D8}" type="presOf" srcId="{1BC940EC-1D72-469D-AAB2-90820BAE5FEF}" destId="{B15BB887-44AC-4ADB-80BA-572C8DCCEB16}" srcOrd="0" destOrd="0" presId="urn:microsoft.com/office/officeart/2005/8/layout/vList5"/>
    <dgm:cxn modelId="{610757E7-1A64-4971-8610-DF6F2298087F}" type="presOf" srcId="{30170D39-7853-4181-9F87-494ABC8E979B}" destId="{116289CA-702C-4455-957B-B0415B4A3BF2}" srcOrd="0" destOrd="0" presId="urn:microsoft.com/office/officeart/2005/8/layout/vList5"/>
    <dgm:cxn modelId="{52768853-B799-478F-8B72-8B64C5FE0220}" srcId="{2DD2BBB7-30C1-4CE4-BEAD-6914E25C800C}" destId="{169D88A9-81F5-4476-9608-081BF2083C88}" srcOrd="1" destOrd="0" parTransId="{0CC69F53-B283-43DE-82C1-86D463C7869C}" sibTransId="{B5AD3A0F-3A3F-4959-A88D-66917995D271}"/>
    <dgm:cxn modelId="{C3A2F310-E340-4E52-9C67-57C1510CA63C}" type="presOf" srcId="{7A98EF68-3763-4E4C-A5F4-E4696C539D03}" destId="{545E1E21-406B-4EAD-A763-825F954A3D46}" srcOrd="0" destOrd="0" presId="urn:microsoft.com/office/officeart/2005/8/layout/vList5"/>
    <dgm:cxn modelId="{E2DFB041-A624-4464-8DC5-669952F04C8C}" srcId="{7B92B93D-E0AE-440F-863B-9E5BA9751428}" destId="{EB44CAB3-2C16-4AE1-B9A7-5B4C0C47C569}" srcOrd="3" destOrd="0" parTransId="{39FA30F9-5B8E-4AA4-9D29-85A3F1D610A5}" sibTransId="{8BC1314D-6547-45E7-8439-1F9AD2512AD7}"/>
    <dgm:cxn modelId="{CAA59AEA-8687-4DDE-8F4D-C126AF70C273}" srcId="{EAE011E8-A13F-4E80-A670-72620A00C71C}" destId="{ACB04A12-F504-4176-B8A3-B83BFE41C3E0}" srcOrd="1" destOrd="0" parTransId="{ABB2D3CC-25EE-4325-929C-C88F0C4B090D}" sibTransId="{E0580BCC-1B03-4738-B5FC-BD125BE9FC34}"/>
    <dgm:cxn modelId="{17AAEC77-E531-47CC-9605-0072923B34FD}" srcId="{D0F8991F-4309-4AEF-B089-D5017205F2D8}" destId="{03575FA4-D2FA-46E9-8479-960F6D08AB7B}" srcOrd="1" destOrd="0" parTransId="{59D1AE7A-5FD3-4D95-990B-FD36845EDEAC}" sibTransId="{E922392F-9B61-4E3F-A2B5-84CA50F6D543}"/>
    <dgm:cxn modelId="{3E6FA1C3-C1E7-49EB-BDA5-662702B93EDA}" type="presOf" srcId="{8974CBB4-1FBE-441B-8A23-1A01C4789604}" destId="{C69F70C9-764C-47B4-A7F1-CEAB5D0759CB}" srcOrd="0" destOrd="0" presId="urn:microsoft.com/office/officeart/2005/8/layout/vList5"/>
    <dgm:cxn modelId="{177E858A-9ACB-45DB-9DDF-A82E8FA813F7}" srcId="{7A98EF68-3763-4E4C-A5F4-E4696C539D03}" destId="{561A5F07-DFDB-4500-8B3C-5F260BAD1E4C}" srcOrd="0" destOrd="0" parTransId="{E8488AC1-571E-4B59-8F31-859F410E9290}" sibTransId="{0E92E302-6EA8-4BAA-B74B-48BC0B5A84D9}"/>
    <dgm:cxn modelId="{B3F11FAC-56A7-4C8B-8296-511B6427BB5C}" type="presOf" srcId="{CACABA5F-22D9-49C7-A588-4941172DC217}" destId="{12C6E3AD-A0D8-4271-AC72-AB19732D8370}" srcOrd="0" destOrd="2" presId="urn:microsoft.com/office/officeart/2005/8/layout/vList5"/>
    <dgm:cxn modelId="{3FD66E6A-F120-4E73-8E74-637B7C1D983B}" type="presOf" srcId="{68B01CEA-9C25-42BE-B034-0D5C92BB39FD}" destId="{1FA8EFCD-04CA-4353-8199-56464730E862}" srcOrd="0" destOrd="0" presId="urn:microsoft.com/office/officeart/2005/8/layout/vList5"/>
    <dgm:cxn modelId="{C2643466-DDF1-4156-936E-E6BD5F1A816A}" srcId="{D0F8991F-4309-4AEF-B089-D5017205F2D8}" destId="{EAE011E8-A13F-4E80-A670-72620A00C71C}" srcOrd="2" destOrd="0" parTransId="{C37B4DAC-CA55-4352-AE73-FF3F1A45F0C4}" sibTransId="{88EAF949-25B3-4B89-A342-FBF46305447E}"/>
    <dgm:cxn modelId="{35ED2B5D-3C01-46B4-909E-73C53B882C4E}" srcId="{EAE011E8-A13F-4E80-A670-72620A00C71C}" destId="{C10A437E-FA6C-4479-9C84-6EF637621285}" srcOrd="0" destOrd="0" parTransId="{17A45233-0D31-4956-BDDE-A93309031FF0}" sibTransId="{7655592D-8101-4416-B32B-91A4DC60A847}"/>
    <dgm:cxn modelId="{52F4F6F0-7FB1-4DFD-B381-F7AE40179804}" srcId="{03575FA4-D2FA-46E9-8479-960F6D08AB7B}" destId="{187A0227-FCD1-41AE-A9A8-F999820AEFBB}" srcOrd="1" destOrd="0" parTransId="{827CFC26-FF7A-40E6-B948-B49143AAC566}" sibTransId="{CE920336-2F95-46A5-BE33-47468551E580}"/>
    <dgm:cxn modelId="{516A481F-A57C-43BF-A277-39C3CA642AC3}" type="presOf" srcId="{4FFE87B5-6AF6-478A-B343-2E2E7CCE9126}" destId="{C69F70C9-764C-47B4-A7F1-CEAB5D0759CB}" srcOrd="0" destOrd="2" presId="urn:microsoft.com/office/officeart/2005/8/layout/vList5"/>
    <dgm:cxn modelId="{04DF941A-09E7-40D6-85D6-9B3AF6E3C9A8}" type="presOf" srcId="{7B92B93D-E0AE-440F-863B-9E5BA9751428}" destId="{B1C30207-2B39-4815-A31B-4AC51A109084}" srcOrd="0" destOrd="0" presId="urn:microsoft.com/office/officeart/2005/8/layout/vList5"/>
    <dgm:cxn modelId="{047B8884-BB4F-482C-BFA6-087A2B5BF8B8}" type="presOf" srcId="{CD12A824-57A1-4CEA-AC9D-17E2A840D216}" destId="{0DAA3683-3EA7-4673-9D35-162172C85BAB}" srcOrd="0" destOrd="0" presId="urn:microsoft.com/office/officeart/2005/8/layout/vList5"/>
    <dgm:cxn modelId="{B5C5BC77-4E53-4756-91E0-8C3DF309DDB4}" srcId="{EAE011E8-A13F-4E80-A670-72620A00C71C}" destId="{75FE06A1-4B06-4CCF-987E-D366E90F401B}" srcOrd="2" destOrd="0" parTransId="{19D914F8-F858-4BC3-A9D6-E060DFE077C8}" sibTransId="{BBB8CA64-C40F-4071-8BF1-942D71D9A74D}"/>
    <dgm:cxn modelId="{18D5B4DE-FD48-4DB6-ACA0-A8251FCE597A}" srcId="{D0F8991F-4309-4AEF-B089-D5017205F2D8}" destId="{CD12A824-57A1-4CEA-AC9D-17E2A840D216}" srcOrd="4" destOrd="0" parTransId="{40EC5553-B781-4819-BBF2-D26DD5BEDC4C}" sibTransId="{3F0D8372-DB3C-403A-9FD9-BC2AF78C8051}"/>
    <dgm:cxn modelId="{8AE3A7A5-2A02-4B0A-9D8C-32758518CEC0}" srcId="{D0F8991F-4309-4AEF-B089-D5017205F2D8}" destId="{7A98EF68-3763-4E4C-A5F4-E4696C539D03}" srcOrd="3" destOrd="0" parTransId="{9E4BF8F0-8343-4B9E-8D0D-68DF97C675FE}" sibTransId="{F84EFFA7-8367-4662-BA78-7B5751496BC2}"/>
    <dgm:cxn modelId="{FB29D23D-9DDB-4BF5-A939-BA77C470C3D7}" srcId="{7A98EF68-3763-4E4C-A5F4-E4696C539D03}" destId="{041172DD-8E43-43DD-ADDB-9EE3EC173DB4}" srcOrd="1" destOrd="0" parTransId="{2E2C6D2C-07A8-4820-8757-EFF497029B9B}" sibTransId="{D76590EF-2711-4DDE-B098-04FF58A019E4}"/>
    <dgm:cxn modelId="{7277205C-92A7-44AB-8FE2-BF1B3E154768}" type="presOf" srcId="{EAE011E8-A13F-4E80-A670-72620A00C71C}" destId="{7DD81B4F-839A-4BBB-A5E6-77970B070BD1}" srcOrd="0" destOrd="0" presId="urn:microsoft.com/office/officeart/2005/8/layout/vList5"/>
    <dgm:cxn modelId="{D5C91C1D-FB3F-4913-A5FC-3A5FF8F6A13C}" srcId="{D0F8991F-4309-4AEF-B089-D5017205F2D8}" destId="{2DD2BBB7-30C1-4CE4-BEAD-6914E25C800C}" srcOrd="5" destOrd="0" parTransId="{62BA620A-5B25-48C5-8704-CEC47299CF0A}" sibTransId="{A8FD0280-7DA4-4E45-B2DE-C4A3EDF64B45}"/>
    <dgm:cxn modelId="{9B26D034-AFCE-4D45-9715-0F77855C9FE9}" type="presOf" srcId="{187A0227-FCD1-41AE-A9A8-F999820AEFBB}" destId="{1FA8EFCD-04CA-4353-8199-56464730E862}" srcOrd="0" destOrd="1" presId="urn:microsoft.com/office/officeart/2005/8/layout/vList5"/>
    <dgm:cxn modelId="{869A412C-8579-4121-AB50-DAE22DFF1575}" srcId="{2DD2BBB7-30C1-4CE4-BEAD-6914E25C800C}" destId="{2224060A-9B44-485D-8342-66B1B010E195}" srcOrd="2" destOrd="0" parTransId="{20193E88-845E-4A3D-9F53-61F76BFB10FF}" sibTransId="{318D899D-ED49-4E11-8253-259B9551CCDA}"/>
    <dgm:cxn modelId="{53DA3AC8-714D-40D9-805A-093F8CC5B089}" type="presOf" srcId="{6607B746-A10E-43C9-B189-69D2D5ECF970}" destId="{C69F70C9-764C-47B4-A7F1-CEAB5D0759CB}" srcOrd="0" destOrd="1" presId="urn:microsoft.com/office/officeart/2005/8/layout/vList5"/>
    <dgm:cxn modelId="{ECF3D5CE-30E2-4E67-BA06-C143E726A056}" type="presOf" srcId="{C10A437E-FA6C-4479-9C84-6EF637621285}" destId="{029475DD-C57B-40D2-A133-CA05C0B6581E}" srcOrd="0" destOrd="0" presId="urn:microsoft.com/office/officeart/2005/8/layout/vList5"/>
    <dgm:cxn modelId="{BAF68AD9-5D11-412C-B4D0-0461D95D3717}" srcId="{7B92B93D-E0AE-440F-863B-9E5BA9751428}" destId="{4FFE87B5-6AF6-478A-B343-2E2E7CCE9126}" srcOrd="2" destOrd="0" parTransId="{BDD83193-A9F7-4657-AFB0-E80D84C0DD5C}" sibTransId="{E177CFB8-C3A8-4B1B-8303-BAC0294CC49B}"/>
    <dgm:cxn modelId="{A5400B77-FBBD-4181-A5FA-1228F9812F42}" type="presParOf" srcId="{D802BB44-CE61-4294-B6E7-A4FA4D61432C}" destId="{A99F269F-CF88-4912-BDF3-B5810117374E}" srcOrd="0" destOrd="0" presId="urn:microsoft.com/office/officeart/2005/8/layout/vList5"/>
    <dgm:cxn modelId="{74E96CFC-4EF3-4B2A-946F-E0EC86B2D546}" type="presParOf" srcId="{A99F269F-CF88-4912-BDF3-B5810117374E}" destId="{B1C30207-2B39-4815-A31B-4AC51A109084}" srcOrd="0" destOrd="0" presId="urn:microsoft.com/office/officeart/2005/8/layout/vList5"/>
    <dgm:cxn modelId="{EEFDB74F-5596-410B-9FA6-13350192C26B}" type="presParOf" srcId="{A99F269F-CF88-4912-BDF3-B5810117374E}" destId="{C69F70C9-764C-47B4-A7F1-CEAB5D0759CB}" srcOrd="1" destOrd="0" presId="urn:microsoft.com/office/officeart/2005/8/layout/vList5"/>
    <dgm:cxn modelId="{7E18B5BF-3B1C-4318-8BBF-3FF482163A44}" type="presParOf" srcId="{D802BB44-CE61-4294-B6E7-A4FA4D61432C}" destId="{48F489BB-328A-4103-93CB-D0C0AAAD9DE6}" srcOrd="1" destOrd="0" presId="urn:microsoft.com/office/officeart/2005/8/layout/vList5"/>
    <dgm:cxn modelId="{CEAC737F-5755-4C76-87F9-41A5525FE4A3}" type="presParOf" srcId="{D802BB44-CE61-4294-B6E7-A4FA4D61432C}" destId="{21BCCCC7-BFAC-439F-AD27-A273AD1E6C56}" srcOrd="2" destOrd="0" presId="urn:microsoft.com/office/officeart/2005/8/layout/vList5"/>
    <dgm:cxn modelId="{76137919-E6A4-403D-81B7-CFF5A4024BD0}" type="presParOf" srcId="{21BCCCC7-BFAC-439F-AD27-A273AD1E6C56}" destId="{EEE31072-B756-462D-BA0B-690410928D9B}" srcOrd="0" destOrd="0" presId="urn:microsoft.com/office/officeart/2005/8/layout/vList5"/>
    <dgm:cxn modelId="{31D99765-E6CF-434E-BD25-A26F1687E32C}" type="presParOf" srcId="{21BCCCC7-BFAC-439F-AD27-A273AD1E6C56}" destId="{1FA8EFCD-04CA-4353-8199-56464730E862}" srcOrd="1" destOrd="0" presId="urn:microsoft.com/office/officeart/2005/8/layout/vList5"/>
    <dgm:cxn modelId="{EA2617B4-29F0-4F86-A314-3B2E4BB2B363}" type="presParOf" srcId="{D802BB44-CE61-4294-B6E7-A4FA4D61432C}" destId="{EC9E2871-7B9E-4BC6-AE5A-E77F90C67794}" srcOrd="3" destOrd="0" presId="urn:microsoft.com/office/officeart/2005/8/layout/vList5"/>
    <dgm:cxn modelId="{EE975898-5CF8-431F-80F1-84CF9A1C9609}" type="presParOf" srcId="{D802BB44-CE61-4294-B6E7-A4FA4D61432C}" destId="{30084F02-C2ED-4190-8844-448117EF6A69}" srcOrd="4" destOrd="0" presId="urn:microsoft.com/office/officeart/2005/8/layout/vList5"/>
    <dgm:cxn modelId="{445B1FDF-EDA5-4C5F-818B-DEFCF15123AA}" type="presParOf" srcId="{30084F02-C2ED-4190-8844-448117EF6A69}" destId="{7DD81B4F-839A-4BBB-A5E6-77970B070BD1}" srcOrd="0" destOrd="0" presId="urn:microsoft.com/office/officeart/2005/8/layout/vList5"/>
    <dgm:cxn modelId="{2005C13E-62FB-47D6-82F3-7BDD5418F86F}" type="presParOf" srcId="{30084F02-C2ED-4190-8844-448117EF6A69}" destId="{029475DD-C57B-40D2-A133-CA05C0B6581E}" srcOrd="1" destOrd="0" presId="urn:microsoft.com/office/officeart/2005/8/layout/vList5"/>
    <dgm:cxn modelId="{BC19C33D-8E57-4B23-B506-2C48DF758615}" type="presParOf" srcId="{D802BB44-CE61-4294-B6E7-A4FA4D61432C}" destId="{981731EE-2C96-434A-A089-C9F72A026C57}" srcOrd="5" destOrd="0" presId="urn:microsoft.com/office/officeart/2005/8/layout/vList5"/>
    <dgm:cxn modelId="{C43C8BE7-3C49-4595-9EB4-CBFA3BD40099}" type="presParOf" srcId="{D802BB44-CE61-4294-B6E7-A4FA4D61432C}" destId="{500CC5DD-497C-447E-B03D-5CB6E5D67F46}" srcOrd="6" destOrd="0" presId="urn:microsoft.com/office/officeart/2005/8/layout/vList5"/>
    <dgm:cxn modelId="{836594D6-3DA5-483D-A021-BC6A529CC274}" type="presParOf" srcId="{500CC5DD-497C-447E-B03D-5CB6E5D67F46}" destId="{545E1E21-406B-4EAD-A763-825F954A3D46}" srcOrd="0" destOrd="0" presId="urn:microsoft.com/office/officeart/2005/8/layout/vList5"/>
    <dgm:cxn modelId="{49D385D2-09A0-486A-9A47-8B1FC2118658}" type="presParOf" srcId="{500CC5DD-497C-447E-B03D-5CB6E5D67F46}" destId="{12C6E3AD-A0D8-4271-AC72-AB19732D8370}" srcOrd="1" destOrd="0" presId="urn:microsoft.com/office/officeart/2005/8/layout/vList5"/>
    <dgm:cxn modelId="{FFEB2E76-5BD5-4495-845B-6510F3F39245}" type="presParOf" srcId="{D802BB44-CE61-4294-B6E7-A4FA4D61432C}" destId="{D1C57339-82B7-4703-8606-2B000183DB1D}" srcOrd="7" destOrd="0" presId="urn:microsoft.com/office/officeart/2005/8/layout/vList5"/>
    <dgm:cxn modelId="{C80C925E-5AD6-488E-A60F-61AB2FB03727}" type="presParOf" srcId="{D802BB44-CE61-4294-B6E7-A4FA4D61432C}" destId="{138DCEBF-8C48-4E59-91D3-2001CF02F1CD}" srcOrd="8" destOrd="0" presId="urn:microsoft.com/office/officeart/2005/8/layout/vList5"/>
    <dgm:cxn modelId="{42A8509D-0FED-4FD1-97C8-FBC9E56E5F2F}" type="presParOf" srcId="{138DCEBF-8C48-4E59-91D3-2001CF02F1CD}" destId="{0DAA3683-3EA7-4673-9D35-162172C85BAB}" srcOrd="0" destOrd="0" presId="urn:microsoft.com/office/officeart/2005/8/layout/vList5"/>
    <dgm:cxn modelId="{C2740DAD-3C6D-4636-8C66-E6026C42B783}" type="presParOf" srcId="{138DCEBF-8C48-4E59-91D3-2001CF02F1CD}" destId="{B15BB887-44AC-4ADB-80BA-572C8DCCEB16}" srcOrd="1" destOrd="0" presId="urn:microsoft.com/office/officeart/2005/8/layout/vList5"/>
    <dgm:cxn modelId="{ACEE6DF6-A296-459F-8574-4DFE1055A37D}" type="presParOf" srcId="{D802BB44-CE61-4294-B6E7-A4FA4D61432C}" destId="{1073C464-615E-4CBF-A532-182B3E566508}" srcOrd="9" destOrd="0" presId="urn:microsoft.com/office/officeart/2005/8/layout/vList5"/>
    <dgm:cxn modelId="{81BCE2F5-7337-4801-8F6F-2E53BF074EBF}" type="presParOf" srcId="{D802BB44-CE61-4294-B6E7-A4FA4D61432C}" destId="{99A9C225-01A8-49E1-92A5-B2EFDF5BD226}" srcOrd="10" destOrd="0" presId="urn:microsoft.com/office/officeart/2005/8/layout/vList5"/>
    <dgm:cxn modelId="{2DDFB04D-CCBD-4F61-8826-07380BBCDF3E}" type="presParOf" srcId="{99A9C225-01A8-49E1-92A5-B2EFDF5BD226}" destId="{6E1487E5-3C67-4C7D-8A9D-40AF55F5B7FF}" srcOrd="0" destOrd="0" presId="urn:microsoft.com/office/officeart/2005/8/layout/vList5"/>
    <dgm:cxn modelId="{FB8A4D8D-DBEE-4737-84C1-D2B1F60661CE}" type="presParOf" srcId="{99A9C225-01A8-49E1-92A5-B2EFDF5BD226}" destId="{116289CA-702C-4455-957B-B0415B4A3BF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F8991F-4309-4AEF-B089-D5017205F2D8}"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hr-HR"/>
        </a:p>
      </dgm:t>
    </dgm:pt>
    <dgm:pt modelId="{7B92B93D-E0AE-440F-863B-9E5BA9751428}">
      <dgm:prSet custT="1"/>
      <dgm:spPr>
        <a:solidFill>
          <a:schemeClr val="bg1">
            <a:lumMod val="75000"/>
          </a:schemeClr>
        </a:solidFill>
        <a:ln>
          <a:solidFill>
            <a:schemeClr val="tx1"/>
          </a:solidFill>
        </a:ln>
      </dgm:spPr>
      <dgm:t>
        <a:bodyPr/>
        <a:lstStyle/>
        <a:p>
          <a:r>
            <a:rPr lang="hr-HR" sz="1100" b="1" dirty="0">
              <a:solidFill>
                <a:schemeClr val="tx1"/>
              </a:solidFill>
            </a:rPr>
            <a:t>doplatak za djecu</a:t>
          </a:r>
        </a:p>
      </dgm:t>
    </dgm:pt>
    <dgm:pt modelId="{5496517F-6B22-449F-83A6-22AC837BCB80}" type="parTrans" cxnId="{EE73050A-B9C5-49BE-BBCF-3796DD8166E0}">
      <dgm:prSet/>
      <dgm:spPr/>
      <dgm:t>
        <a:bodyPr/>
        <a:lstStyle/>
        <a:p>
          <a:endParaRPr lang="hr-HR"/>
        </a:p>
      </dgm:t>
    </dgm:pt>
    <dgm:pt modelId="{93E6054B-F3F2-46ED-9D4A-8839FECDCAE1}" type="sibTrans" cxnId="{EE73050A-B9C5-49BE-BBCF-3796DD8166E0}">
      <dgm:prSet/>
      <dgm:spPr/>
      <dgm:t>
        <a:bodyPr/>
        <a:lstStyle/>
        <a:p>
          <a:endParaRPr lang="hr-HR"/>
        </a:p>
      </dgm:t>
    </dgm:pt>
    <dgm:pt modelId="{CD12A824-57A1-4CEA-AC9D-17E2A840D216}">
      <dgm:prSet custT="1"/>
      <dgm:spPr>
        <a:solidFill>
          <a:schemeClr val="bg1">
            <a:lumMod val="75000"/>
          </a:schemeClr>
        </a:solidFill>
        <a:ln>
          <a:solidFill>
            <a:schemeClr val="tx1"/>
          </a:solidFill>
        </a:ln>
      </dgm:spPr>
      <dgm:t>
        <a:bodyPr/>
        <a:lstStyle/>
        <a:p>
          <a:r>
            <a:rPr lang="hr-HR" sz="1100" b="1" dirty="0">
              <a:solidFill>
                <a:schemeClr val="tx1"/>
              </a:solidFill>
            </a:rPr>
            <a:t>smještaj u ustanove socijalne skrbi</a:t>
          </a:r>
        </a:p>
      </dgm:t>
    </dgm:pt>
    <dgm:pt modelId="{40EC5553-B781-4819-BBF2-D26DD5BEDC4C}" type="parTrans" cxnId="{18D5B4DE-FD48-4DB6-ACA0-A8251FCE597A}">
      <dgm:prSet/>
      <dgm:spPr/>
      <dgm:t>
        <a:bodyPr/>
        <a:lstStyle/>
        <a:p>
          <a:endParaRPr lang="hr-HR"/>
        </a:p>
      </dgm:t>
    </dgm:pt>
    <dgm:pt modelId="{3F0D8372-DB3C-403A-9FD9-BC2AF78C8051}" type="sibTrans" cxnId="{18D5B4DE-FD48-4DB6-ACA0-A8251FCE597A}">
      <dgm:prSet/>
      <dgm:spPr/>
      <dgm:t>
        <a:bodyPr/>
        <a:lstStyle/>
        <a:p>
          <a:endParaRPr lang="hr-HR"/>
        </a:p>
      </dgm:t>
    </dgm:pt>
    <dgm:pt modelId="{2DD2BBB7-30C1-4CE4-BEAD-6914E25C800C}">
      <dgm:prSet custT="1"/>
      <dgm:spPr>
        <a:solidFill>
          <a:schemeClr val="bg1">
            <a:lumMod val="75000"/>
          </a:schemeClr>
        </a:solidFill>
        <a:ln>
          <a:solidFill>
            <a:schemeClr val="tx1"/>
          </a:solidFill>
        </a:ln>
      </dgm:spPr>
      <dgm:t>
        <a:bodyPr/>
        <a:lstStyle/>
        <a:p>
          <a:r>
            <a:rPr lang="hr-HR" sz="1100" b="1">
              <a:solidFill>
                <a:schemeClr val="tx1"/>
              </a:solidFill>
            </a:rPr>
            <a:t>prednost pri zakupu poslovnog prostora</a:t>
          </a:r>
          <a:endParaRPr lang="hr-HR" sz="1100" b="1" dirty="0">
            <a:solidFill>
              <a:schemeClr val="tx1"/>
            </a:solidFill>
          </a:endParaRPr>
        </a:p>
      </dgm:t>
    </dgm:pt>
    <dgm:pt modelId="{62BA620A-5B25-48C5-8704-CEC47299CF0A}" type="parTrans" cxnId="{D5C91C1D-FB3F-4913-A5FC-3A5FF8F6A13C}">
      <dgm:prSet/>
      <dgm:spPr/>
      <dgm:t>
        <a:bodyPr/>
        <a:lstStyle/>
        <a:p>
          <a:endParaRPr lang="hr-HR"/>
        </a:p>
      </dgm:t>
    </dgm:pt>
    <dgm:pt modelId="{A8FD0280-7DA4-4E45-B2DE-C4A3EDF64B45}" type="sibTrans" cxnId="{D5C91C1D-FB3F-4913-A5FC-3A5FF8F6A13C}">
      <dgm:prSet/>
      <dgm:spPr/>
      <dgm:t>
        <a:bodyPr/>
        <a:lstStyle/>
        <a:p>
          <a:endParaRPr lang="hr-HR"/>
        </a:p>
      </dgm:t>
    </dgm:pt>
    <dgm:pt modelId="{561A5F07-DFDB-4500-8B3C-5F260BAD1E4C}">
      <dgm:prSet custT="1"/>
      <dgm:spPr>
        <a:solidFill>
          <a:schemeClr val="bg1">
            <a:alpha val="90000"/>
          </a:schemeClr>
        </a:solidFill>
        <a:ln>
          <a:solidFill>
            <a:schemeClr val="tx1"/>
          </a:solidFill>
        </a:ln>
      </dgm:spPr>
      <dgm:t>
        <a:bodyPr/>
        <a:lstStyle/>
        <a:p>
          <a:pPr marL="85725" indent="-85725"/>
          <a:r>
            <a:rPr lang="hr-BA" sz="1000" b="0" dirty="0">
              <a:solidFill>
                <a:schemeClr val="tx1"/>
              </a:solidFill>
            </a:rPr>
            <a:t>umjesto za ZMN, vezuje se uz naknadu za nezaposlene HB</a:t>
          </a:r>
          <a:endParaRPr lang="hr-HR" sz="1000" b="0" dirty="0">
            <a:solidFill>
              <a:schemeClr val="tx1"/>
            </a:solidFill>
          </a:endParaRPr>
        </a:p>
      </dgm:t>
    </dgm:pt>
    <dgm:pt modelId="{E8488AC1-571E-4B59-8F31-859F410E9290}" type="parTrans" cxnId="{177E858A-9ACB-45DB-9DDF-A82E8FA813F7}">
      <dgm:prSet/>
      <dgm:spPr/>
      <dgm:t>
        <a:bodyPr/>
        <a:lstStyle/>
        <a:p>
          <a:endParaRPr lang="hr-HR"/>
        </a:p>
      </dgm:t>
    </dgm:pt>
    <dgm:pt modelId="{0E92E302-6EA8-4BAA-B74B-48BC0B5A84D9}" type="sibTrans" cxnId="{177E858A-9ACB-45DB-9DDF-A82E8FA813F7}">
      <dgm:prSet/>
      <dgm:spPr/>
      <dgm:t>
        <a:bodyPr/>
        <a:lstStyle/>
        <a:p>
          <a:endParaRPr lang="hr-HR"/>
        </a:p>
      </dgm:t>
    </dgm:pt>
    <dgm:pt modelId="{8974CBB4-1FBE-441B-8A23-1A01C4789604}">
      <dgm:prSet custT="1"/>
      <dgm:spPr>
        <a:solidFill>
          <a:schemeClr val="bg1">
            <a:alpha val="90000"/>
          </a:schemeClr>
        </a:solidFill>
        <a:ln>
          <a:solidFill>
            <a:schemeClr val="tx1"/>
          </a:solidFill>
        </a:ln>
      </dgm:spPr>
      <dgm:t>
        <a:bodyPr/>
        <a:lstStyle/>
        <a:p>
          <a:pPr marL="85725" indent="-85725"/>
          <a:r>
            <a:rPr lang="hr-HR" sz="1000" b="0" dirty="0">
              <a:solidFill>
                <a:schemeClr val="tx1"/>
              </a:solidFill>
            </a:rPr>
            <a:t>prošireno za djecu HRVI i nezaposlenih HB kojima dohodak ne prelazi 60% proračunske osnovice po članu kućanstva</a:t>
          </a:r>
          <a:endParaRPr lang="hr-HR" sz="1000" b="1" dirty="0">
            <a:solidFill>
              <a:schemeClr val="tx1"/>
            </a:solidFill>
          </a:endParaRPr>
        </a:p>
      </dgm:t>
    </dgm:pt>
    <dgm:pt modelId="{D66CE053-E8EA-4EFF-8F7C-4B49ACA58249}" type="parTrans" cxnId="{34313C57-DAAA-45E5-9FB7-E3B69AD27060}">
      <dgm:prSet/>
      <dgm:spPr/>
      <dgm:t>
        <a:bodyPr/>
        <a:lstStyle/>
        <a:p>
          <a:endParaRPr lang="hr-HR"/>
        </a:p>
      </dgm:t>
    </dgm:pt>
    <dgm:pt modelId="{4F1C0543-3A56-44C4-9291-884DDC20CA6B}" type="sibTrans" cxnId="{34313C57-DAAA-45E5-9FB7-E3B69AD27060}">
      <dgm:prSet/>
      <dgm:spPr/>
      <dgm:t>
        <a:bodyPr/>
        <a:lstStyle/>
        <a:p>
          <a:endParaRPr lang="hr-HR"/>
        </a:p>
      </dgm:t>
    </dgm:pt>
    <dgm:pt modelId="{30170D39-7853-4181-9F87-494ABC8E979B}">
      <dgm:prSet custT="1"/>
      <dgm:spPr>
        <a:solidFill>
          <a:schemeClr val="bg1">
            <a:alpha val="90000"/>
          </a:schemeClr>
        </a:solidFill>
        <a:ln>
          <a:solidFill>
            <a:schemeClr val="tx1"/>
          </a:solidFill>
        </a:ln>
      </dgm:spPr>
      <dgm:t>
        <a:bodyPr/>
        <a:lstStyle/>
        <a:p>
          <a:pPr marL="85725" indent="-85725" rtl="0"/>
          <a:r>
            <a:rPr lang="pl-PL" sz="1000" b="0" dirty="0">
              <a:solidFill>
                <a:schemeClr val="tx1"/>
              </a:solidFill>
            </a:rPr>
            <a:t>proširuje se na sve HB redoslijedom ovisno o duljini vremena provedenog u DR i na braniteljsko socijalno-radne zadruge</a:t>
          </a:r>
          <a:endParaRPr lang="hr-HR" sz="1000" b="0" dirty="0">
            <a:solidFill>
              <a:schemeClr val="tx1"/>
            </a:solidFill>
          </a:endParaRPr>
        </a:p>
      </dgm:t>
    </dgm:pt>
    <dgm:pt modelId="{A3C1E9E5-6AE1-4184-8D60-D1FE3CC4C0BE}" type="parTrans" cxnId="{30054556-DDBD-410E-A9C5-8F7C76F4FDE0}">
      <dgm:prSet/>
      <dgm:spPr/>
      <dgm:t>
        <a:bodyPr/>
        <a:lstStyle/>
        <a:p>
          <a:endParaRPr lang="hr-HR"/>
        </a:p>
      </dgm:t>
    </dgm:pt>
    <dgm:pt modelId="{644ED47C-0584-4953-929E-9B215FC15956}" type="sibTrans" cxnId="{30054556-DDBD-410E-A9C5-8F7C76F4FDE0}">
      <dgm:prSet/>
      <dgm:spPr/>
      <dgm:t>
        <a:bodyPr/>
        <a:lstStyle/>
        <a:p>
          <a:endParaRPr lang="hr-HR"/>
        </a:p>
      </dgm:t>
    </dgm:pt>
    <dgm:pt modelId="{1BC940EC-1D72-469D-AAB2-90820BAE5FEF}">
      <dgm:prSet custT="1"/>
      <dgm:spPr>
        <a:solidFill>
          <a:schemeClr val="bg1">
            <a:alpha val="90000"/>
          </a:schemeClr>
        </a:solidFill>
        <a:ln>
          <a:solidFill>
            <a:schemeClr val="tx1"/>
          </a:solidFill>
        </a:ln>
      </dgm:spPr>
      <dgm:t>
        <a:bodyPr/>
        <a:lstStyle/>
        <a:p>
          <a:pPr marL="85725" indent="-85725" rtl="0"/>
          <a:r>
            <a:rPr lang="hr-HR" sz="1000" b="0" dirty="0">
              <a:solidFill>
                <a:schemeClr val="tx1"/>
              </a:solidFill>
            </a:rPr>
            <a:t>prednost pri smještaju proširena na: djecu smrtno stradalog i nestalog HB, sve HRVI, HB u teškom zdravstvenom stanju, dragovoljce, HB iz Domovinskog rata redoslijedom ovisno o duljini vremena provedenog u DR, roditelji, bračni i izvanbračni drug te djeca umrlih  HB</a:t>
          </a:r>
        </a:p>
      </dgm:t>
    </dgm:pt>
    <dgm:pt modelId="{691DAC92-9D63-4800-B9A9-542329EE9349}" type="parTrans" cxnId="{5986A9B8-4E4E-45E8-BCAE-5BBBC4F624A1}">
      <dgm:prSet/>
      <dgm:spPr/>
      <dgm:t>
        <a:bodyPr/>
        <a:lstStyle/>
        <a:p>
          <a:endParaRPr lang="hr-HR"/>
        </a:p>
      </dgm:t>
    </dgm:pt>
    <dgm:pt modelId="{0C4D127A-CB01-4DA5-92B5-F83F0F2C6F8A}" type="sibTrans" cxnId="{5986A9B8-4E4E-45E8-BCAE-5BBBC4F624A1}">
      <dgm:prSet/>
      <dgm:spPr/>
      <dgm:t>
        <a:bodyPr/>
        <a:lstStyle/>
        <a:p>
          <a:endParaRPr lang="hr-HR"/>
        </a:p>
      </dgm:t>
    </dgm:pt>
    <dgm:pt modelId="{7A98EF68-3763-4E4C-A5F4-E4696C539D03}">
      <dgm:prSet custT="1"/>
      <dgm:spPr>
        <a:solidFill>
          <a:schemeClr val="bg1">
            <a:lumMod val="75000"/>
          </a:schemeClr>
        </a:solidFill>
        <a:ln>
          <a:solidFill>
            <a:schemeClr val="tx1"/>
          </a:solidFill>
        </a:ln>
      </dgm:spPr>
      <dgm:t>
        <a:bodyPr/>
        <a:lstStyle/>
        <a:p>
          <a:r>
            <a:rPr lang="hr-HR" sz="1100" b="1" dirty="0">
              <a:solidFill>
                <a:schemeClr val="tx1"/>
              </a:solidFill>
            </a:rPr>
            <a:t>doplatak za pripomoć u kući</a:t>
          </a:r>
        </a:p>
      </dgm:t>
    </dgm:pt>
    <dgm:pt modelId="{F84EFFA7-8367-4662-BA78-7B5751496BC2}" type="sibTrans" cxnId="{8AE3A7A5-2A02-4B0A-9D8C-32758518CEC0}">
      <dgm:prSet/>
      <dgm:spPr/>
      <dgm:t>
        <a:bodyPr/>
        <a:lstStyle/>
        <a:p>
          <a:endParaRPr lang="hr-HR"/>
        </a:p>
      </dgm:t>
    </dgm:pt>
    <dgm:pt modelId="{9E4BF8F0-8343-4B9E-8D0D-68DF97C675FE}" type="parTrans" cxnId="{8AE3A7A5-2A02-4B0A-9D8C-32758518CEC0}">
      <dgm:prSet/>
      <dgm:spPr/>
      <dgm:t>
        <a:bodyPr/>
        <a:lstStyle/>
        <a:p>
          <a:endParaRPr lang="hr-HR"/>
        </a:p>
      </dgm:t>
    </dgm:pt>
    <dgm:pt modelId="{03575FA4-D2FA-46E9-8479-960F6D08AB7B}">
      <dgm:prSet custT="1"/>
      <dgm:spPr>
        <a:solidFill>
          <a:schemeClr val="bg1">
            <a:lumMod val="75000"/>
          </a:schemeClr>
        </a:solidFill>
        <a:ln>
          <a:solidFill>
            <a:schemeClr val="tx1"/>
          </a:solidFill>
        </a:ln>
      </dgm:spPr>
      <dgm:t>
        <a:bodyPr/>
        <a:lstStyle/>
        <a:p>
          <a:pPr marL="85725" indent="-85725"/>
          <a:r>
            <a:rPr lang="hr-HR" sz="1100" b="1" dirty="0">
              <a:solidFill>
                <a:schemeClr val="tx1"/>
              </a:solidFill>
            </a:rPr>
            <a:t>braniteljska priznanja</a:t>
          </a:r>
        </a:p>
      </dgm:t>
    </dgm:pt>
    <dgm:pt modelId="{59D1AE7A-5FD3-4D95-990B-FD36845EDEAC}" type="parTrans" cxnId="{17AAEC77-E531-47CC-9605-0072923B34FD}">
      <dgm:prSet/>
      <dgm:spPr/>
      <dgm:t>
        <a:bodyPr/>
        <a:lstStyle/>
        <a:p>
          <a:endParaRPr lang="hr-HR"/>
        </a:p>
      </dgm:t>
    </dgm:pt>
    <dgm:pt modelId="{E922392F-9B61-4E3F-A2B5-84CA50F6D543}" type="sibTrans" cxnId="{17AAEC77-E531-47CC-9605-0072923B34FD}">
      <dgm:prSet/>
      <dgm:spPr/>
      <dgm:t>
        <a:bodyPr/>
        <a:lstStyle/>
        <a:p>
          <a:endParaRPr lang="hr-HR"/>
        </a:p>
      </dgm:t>
    </dgm:pt>
    <dgm:pt modelId="{68B01CEA-9C25-42BE-B034-0D5C92BB39FD}">
      <dgm:prSet custT="1"/>
      <dgm:spPr>
        <a:solidFill>
          <a:schemeClr val="bg1">
            <a:alpha val="90000"/>
          </a:schemeClr>
        </a:solidFill>
        <a:ln>
          <a:solidFill>
            <a:schemeClr val="tx1"/>
          </a:solidFill>
        </a:ln>
      </dgm:spPr>
      <dgm:t>
        <a:bodyPr/>
        <a:lstStyle/>
        <a:p>
          <a:r>
            <a:rPr lang="hr-HR" sz="1000" b="0" dirty="0" smtClean="0">
              <a:solidFill>
                <a:schemeClr val="tx1"/>
              </a:solidFill>
            </a:rPr>
            <a:t> dodjeljuje</a:t>
          </a:r>
          <a:r>
            <a:rPr lang="hr-HR" sz="1000" b="0" baseline="0" dirty="0" smtClean="0">
              <a:solidFill>
                <a:schemeClr val="tx1"/>
              </a:solidFill>
            </a:rPr>
            <a:t> </a:t>
          </a:r>
          <a:r>
            <a:rPr lang="hr-HR" sz="1000" b="0" baseline="0" dirty="0">
              <a:solidFill>
                <a:schemeClr val="tx1"/>
              </a:solidFill>
            </a:rPr>
            <a:t>ministar hrvatskih branitelja</a:t>
          </a:r>
          <a:endParaRPr lang="hr-HR" sz="1000" b="0" dirty="0">
            <a:solidFill>
              <a:schemeClr val="tx1"/>
            </a:solidFill>
          </a:endParaRPr>
        </a:p>
      </dgm:t>
    </dgm:pt>
    <dgm:pt modelId="{ECCE79F6-560F-41C9-A232-65F0A6252AD4}" type="parTrans" cxnId="{2A714FDE-3BF1-468F-8BAD-D892A559E862}">
      <dgm:prSet/>
      <dgm:spPr/>
      <dgm:t>
        <a:bodyPr/>
        <a:lstStyle/>
        <a:p>
          <a:endParaRPr lang="hr-HR"/>
        </a:p>
      </dgm:t>
    </dgm:pt>
    <dgm:pt modelId="{79635487-3851-4260-A14F-FE6A2938F22E}" type="sibTrans" cxnId="{2A714FDE-3BF1-468F-8BAD-D892A559E862}">
      <dgm:prSet/>
      <dgm:spPr/>
      <dgm:t>
        <a:bodyPr/>
        <a:lstStyle/>
        <a:p>
          <a:endParaRPr lang="hr-HR"/>
        </a:p>
      </dgm:t>
    </dgm:pt>
    <dgm:pt modelId="{D98A9ECF-E8FA-455F-875F-4A799A4782DA}">
      <dgm:prSet custT="1"/>
      <dgm:spPr>
        <a:solidFill>
          <a:schemeClr val="bg1">
            <a:alpha val="90000"/>
          </a:schemeClr>
        </a:solidFill>
        <a:ln>
          <a:solidFill>
            <a:schemeClr val="tx1"/>
          </a:solidFill>
        </a:ln>
      </dgm:spPr>
      <dgm:t>
        <a:bodyPr/>
        <a:lstStyle/>
        <a:p>
          <a:r>
            <a:rPr lang="hr-HR" sz="1000" b="0" dirty="0" smtClean="0">
              <a:solidFill>
                <a:schemeClr val="tx1"/>
              </a:solidFill>
            </a:rPr>
            <a:t> za </a:t>
          </a:r>
          <a:r>
            <a:rPr lang="hr-HR" sz="1000" b="0" dirty="0">
              <a:solidFill>
                <a:schemeClr val="tx1"/>
              </a:solidFill>
            </a:rPr>
            <a:t>poseban doprinos hrvatskim braniteljima, postrojbama, sudionicima Domovinskog rata i drugim osobama</a:t>
          </a:r>
        </a:p>
      </dgm:t>
    </dgm:pt>
    <dgm:pt modelId="{EA845B02-73F4-497E-A710-B778909BECF9}" type="parTrans" cxnId="{05F66E89-A7D7-46EA-8489-84A1A658B617}">
      <dgm:prSet/>
      <dgm:spPr/>
      <dgm:t>
        <a:bodyPr/>
        <a:lstStyle/>
        <a:p>
          <a:endParaRPr lang="hr-HR"/>
        </a:p>
      </dgm:t>
    </dgm:pt>
    <dgm:pt modelId="{3F04311D-CFF0-4BC3-BD8E-340195A4D869}" type="sibTrans" cxnId="{05F66E89-A7D7-46EA-8489-84A1A658B617}">
      <dgm:prSet/>
      <dgm:spPr/>
      <dgm:t>
        <a:bodyPr/>
        <a:lstStyle/>
        <a:p>
          <a:endParaRPr lang="hr-HR"/>
        </a:p>
      </dgm:t>
    </dgm:pt>
    <dgm:pt modelId="{EAE011E8-A13F-4E80-A670-72620A00C71C}">
      <dgm:prSet custT="1"/>
      <dgm:spPr>
        <a:solidFill>
          <a:schemeClr val="bg1">
            <a:lumMod val="75000"/>
          </a:schemeClr>
        </a:solidFill>
        <a:ln>
          <a:solidFill>
            <a:schemeClr val="tx1"/>
          </a:solidFill>
        </a:ln>
      </dgm:spPr>
      <dgm:t>
        <a:bodyPr/>
        <a:lstStyle/>
        <a:p>
          <a:r>
            <a:rPr lang="hr-HR" sz="1100" b="1" dirty="0">
              <a:solidFill>
                <a:schemeClr val="tx1"/>
              </a:solidFill>
            </a:rPr>
            <a:t>grobno mjesto, </a:t>
          </a:r>
        </a:p>
        <a:p>
          <a:r>
            <a:rPr lang="hr-HR" sz="1100" b="1" dirty="0">
              <a:solidFill>
                <a:schemeClr val="tx1"/>
              </a:solidFill>
            </a:rPr>
            <a:t>trošak ukopa uz vojne počasti,</a:t>
          </a:r>
        </a:p>
        <a:p>
          <a:r>
            <a:rPr lang="hr-HR" sz="1100" b="1" dirty="0">
              <a:solidFill>
                <a:schemeClr val="tx1"/>
              </a:solidFill>
            </a:rPr>
            <a:t> održavanje grobnih mjesta</a:t>
          </a:r>
          <a:endParaRPr lang="hr-HR" sz="1100" b="0" dirty="0">
            <a:solidFill>
              <a:schemeClr val="tx1"/>
            </a:solidFill>
          </a:endParaRPr>
        </a:p>
      </dgm:t>
    </dgm:pt>
    <dgm:pt modelId="{C37B4DAC-CA55-4352-AE73-FF3F1A45F0C4}" type="parTrans" cxnId="{C2643466-DDF1-4156-936E-E6BD5F1A816A}">
      <dgm:prSet/>
      <dgm:spPr/>
      <dgm:t>
        <a:bodyPr/>
        <a:lstStyle/>
        <a:p>
          <a:endParaRPr lang="hr-HR"/>
        </a:p>
      </dgm:t>
    </dgm:pt>
    <dgm:pt modelId="{88EAF949-25B3-4B89-A342-FBF46305447E}" type="sibTrans" cxnId="{C2643466-DDF1-4156-936E-E6BD5F1A816A}">
      <dgm:prSet/>
      <dgm:spPr/>
      <dgm:t>
        <a:bodyPr/>
        <a:lstStyle/>
        <a:p>
          <a:endParaRPr lang="hr-HR"/>
        </a:p>
      </dgm:t>
    </dgm:pt>
    <dgm:pt modelId="{C10A437E-FA6C-4479-9C84-6EF637621285}">
      <dgm:prSet custT="1"/>
      <dgm:spPr>
        <a:solidFill>
          <a:schemeClr val="bg1">
            <a:alpha val="90000"/>
          </a:schemeClr>
        </a:solidFill>
        <a:ln>
          <a:solidFill>
            <a:schemeClr val="tx1"/>
          </a:solidFill>
        </a:ln>
      </dgm:spPr>
      <dgm:t>
        <a:bodyPr/>
        <a:lstStyle/>
        <a:p>
          <a:r>
            <a:rPr lang="hr-HR" sz="1000" b="0" dirty="0" smtClean="0">
              <a:solidFill>
                <a:schemeClr val="tx1"/>
              </a:solidFill>
            </a:rPr>
            <a:t> MHB </a:t>
          </a:r>
          <a:r>
            <a:rPr lang="hr-HR" sz="1000" b="0" dirty="0">
              <a:solidFill>
                <a:schemeClr val="tx1"/>
              </a:solidFill>
            </a:rPr>
            <a:t>snosi troškove ukopa i prijevoza posmrtnih ostataka smrtno stradalog HB i </a:t>
          </a:r>
          <a:r>
            <a:rPr lang="hr-HR" sz="1000" b="0" u="none" dirty="0">
              <a:solidFill>
                <a:schemeClr val="tx1"/>
              </a:solidFill>
            </a:rPr>
            <a:t>izvan RH</a:t>
          </a:r>
        </a:p>
      </dgm:t>
    </dgm:pt>
    <dgm:pt modelId="{17A45233-0D31-4956-BDDE-A93309031FF0}" type="parTrans" cxnId="{35ED2B5D-3C01-46B4-909E-73C53B882C4E}">
      <dgm:prSet/>
      <dgm:spPr/>
      <dgm:t>
        <a:bodyPr/>
        <a:lstStyle/>
        <a:p>
          <a:endParaRPr lang="hr-HR"/>
        </a:p>
      </dgm:t>
    </dgm:pt>
    <dgm:pt modelId="{7655592D-8101-4416-B32B-91A4DC60A847}" type="sibTrans" cxnId="{35ED2B5D-3C01-46B4-909E-73C53B882C4E}">
      <dgm:prSet/>
      <dgm:spPr/>
      <dgm:t>
        <a:bodyPr/>
        <a:lstStyle/>
        <a:p>
          <a:endParaRPr lang="hr-HR"/>
        </a:p>
      </dgm:t>
    </dgm:pt>
    <dgm:pt modelId="{3AA5886E-A782-4CBA-A24D-E270F03B1636}">
      <dgm:prSet custT="1"/>
      <dgm:spPr>
        <a:solidFill>
          <a:schemeClr val="bg1">
            <a:alpha val="90000"/>
          </a:schemeClr>
        </a:solidFill>
        <a:ln>
          <a:solidFill>
            <a:schemeClr val="tx1"/>
          </a:solidFill>
        </a:ln>
      </dgm:spPr>
      <dgm:t>
        <a:bodyPr/>
        <a:lstStyle/>
        <a:p>
          <a:r>
            <a:rPr lang="hr-HR" sz="1000" b="0" dirty="0" smtClean="0">
              <a:solidFill>
                <a:schemeClr val="tx1"/>
              </a:solidFill>
            </a:rPr>
            <a:t> grobno </a:t>
          </a:r>
          <a:r>
            <a:rPr lang="hr-HR" sz="1000" b="0" dirty="0">
              <a:solidFill>
                <a:schemeClr val="tx1"/>
              </a:solidFill>
            </a:rPr>
            <a:t>mjesto HB ne može se smatrati napuštenim</a:t>
          </a:r>
        </a:p>
      </dgm:t>
    </dgm:pt>
    <dgm:pt modelId="{9D013207-6F02-4F01-BF31-1913E2105838}" type="parTrans" cxnId="{2B7416D1-720E-4010-A28F-A1C74CAB7007}">
      <dgm:prSet/>
      <dgm:spPr/>
      <dgm:t>
        <a:bodyPr/>
        <a:lstStyle/>
        <a:p>
          <a:endParaRPr lang="hr-HR"/>
        </a:p>
      </dgm:t>
    </dgm:pt>
    <dgm:pt modelId="{F9D7FA15-082A-4FCC-B701-9F6E0383E8A3}" type="sibTrans" cxnId="{2B7416D1-720E-4010-A28F-A1C74CAB7007}">
      <dgm:prSet/>
      <dgm:spPr/>
      <dgm:t>
        <a:bodyPr/>
        <a:lstStyle/>
        <a:p>
          <a:endParaRPr lang="hr-HR"/>
        </a:p>
      </dgm:t>
    </dgm:pt>
    <dgm:pt modelId="{451DD598-A737-4E9F-93A9-0006F69EADA3}">
      <dgm:prSet custT="1"/>
      <dgm:spPr>
        <a:solidFill>
          <a:schemeClr val="bg1">
            <a:alpha val="90000"/>
          </a:schemeClr>
        </a:solidFill>
        <a:ln>
          <a:solidFill>
            <a:schemeClr val="tx1"/>
          </a:solidFill>
        </a:ln>
      </dgm:spPr>
      <dgm:t>
        <a:bodyPr/>
        <a:lstStyle/>
        <a:p>
          <a:r>
            <a:rPr lang="hr-HR" sz="1000" b="0" dirty="0" smtClean="0">
              <a:solidFill>
                <a:schemeClr val="tx1"/>
              </a:solidFill>
            </a:rPr>
            <a:t> JLS </a:t>
          </a:r>
          <a:r>
            <a:rPr lang="hr-HR" sz="1000" b="0" dirty="0">
              <a:solidFill>
                <a:schemeClr val="tx1"/>
              </a:solidFill>
            </a:rPr>
            <a:t>su dužne osigurati dijelove groblja, odnosno aleje za pokop HB i uz n</a:t>
          </a:r>
          <a:r>
            <a:rPr lang="pl-PL" sz="1000" b="0" dirty="0">
              <a:solidFill>
                <a:schemeClr val="tx1"/>
              </a:solidFill>
            </a:rPr>
            <a:t>aplatu polovine predviđenog iznosa dati na korištenje grobna mjesta za pokop umrlih HRVI i HB uz uvjete određene Zakonom</a:t>
          </a:r>
          <a:endParaRPr lang="hr-HR" sz="1000" b="0" dirty="0">
            <a:solidFill>
              <a:schemeClr val="tx1"/>
            </a:solidFill>
          </a:endParaRPr>
        </a:p>
      </dgm:t>
    </dgm:pt>
    <dgm:pt modelId="{9F6E3D54-9D7D-4C32-93DC-B5D3BF685344}" type="parTrans" cxnId="{996BD92D-83CC-4661-A20E-B6C39C0D7E7F}">
      <dgm:prSet/>
      <dgm:spPr/>
      <dgm:t>
        <a:bodyPr/>
        <a:lstStyle/>
        <a:p>
          <a:endParaRPr lang="hr-HR"/>
        </a:p>
      </dgm:t>
    </dgm:pt>
    <dgm:pt modelId="{92BE59BC-DDDA-4A9F-91AE-3D4121A7CC9D}" type="sibTrans" cxnId="{996BD92D-83CC-4661-A20E-B6C39C0D7E7F}">
      <dgm:prSet/>
      <dgm:spPr/>
      <dgm:t>
        <a:bodyPr/>
        <a:lstStyle/>
        <a:p>
          <a:endParaRPr lang="hr-HR"/>
        </a:p>
      </dgm:t>
    </dgm:pt>
    <dgm:pt modelId="{D802BB44-CE61-4294-B6E7-A4FA4D61432C}" type="pres">
      <dgm:prSet presAssocID="{D0F8991F-4309-4AEF-B089-D5017205F2D8}" presName="Name0" presStyleCnt="0">
        <dgm:presLayoutVars>
          <dgm:dir/>
          <dgm:animLvl val="lvl"/>
          <dgm:resizeHandles val="exact"/>
        </dgm:presLayoutVars>
      </dgm:prSet>
      <dgm:spPr/>
      <dgm:t>
        <a:bodyPr/>
        <a:lstStyle/>
        <a:p>
          <a:endParaRPr lang="hr-HR"/>
        </a:p>
      </dgm:t>
    </dgm:pt>
    <dgm:pt modelId="{A99F269F-CF88-4912-BDF3-B5810117374E}" type="pres">
      <dgm:prSet presAssocID="{7B92B93D-E0AE-440F-863B-9E5BA9751428}" presName="linNode" presStyleCnt="0"/>
      <dgm:spPr/>
    </dgm:pt>
    <dgm:pt modelId="{B1C30207-2B39-4815-A31B-4AC51A109084}" type="pres">
      <dgm:prSet presAssocID="{7B92B93D-E0AE-440F-863B-9E5BA9751428}" presName="parentText" presStyleLbl="node1" presStyleIdx="0" presStyleCnt="6" custScaleX="83393" custScaleY="11723" custLinFactNeighborX="-190" custLinFactNeighborY="-1509">
        <dgm:presLayoutVars>
          <dgm:chMax val="1"/>
          <dgm:bulletEnabled val="1"/>
        </dgm:presLayoutVars>
      </dgm:prSet>
      <dgm:spPr/>
      <dgm:t>
        <a:bodyPr/>
        <a:lstStyle/>
        <a:p>
          <a:endParaRPr lang="hr-HR"/>
        </a:p>
      </dgm:t>
    </dgm:pt>
    <dgm:pt modelId="{C69F70C9-764C-47B4-A7F1-CEAB5D0759CB}" type="pres">
      <dgm:prSet presAssocID="{7B92B93D-E0AE-440F-863B-9E5BA9751428}" presName="descendantText" presStyleLbl="alignAccFollowNode1" presStyleIdx="0" presStyleCnt="6" custScaleX="108961" custScaleY="13855" custLinFactNeighborX="419" custLinFactNeighborY="-722">
        <dgm:presLayoutVars>
          <dgm:bulletEnabled val="1"/>
        </dgm:presLayoutVars>
      </dgm:prSet>
      <dgm:spPr/>
      <dgm:t>
        <a:bodyPr/>
        <a:lstStyle/>
        <a:p>
          <a:endParaRPr lang="hr-HR"/>
        </a:p>
      </dgm:t>
    </dgm:pt>
    <dgm:pt modelId="{48F489BB-328A-4103-93CB-D0C0AAAD9DE6}" type="pres">
      <dgm:prSet presAssocID="{93E6054B-F3F2-46ED-9D4A-8839FECDCAE1}" presName="sp" presStyleCnt="0"/>
      <dgm:spPr/>
    </dgm:pt>
    <dgm:pt modelId="{21BCCCC7-BFAC-439F-AD27-A273AD1E6C56}" type="pres">
      <dgm:prSet presAssocID="{03575FA4-D2FA-46E9-8479-960F6D08AB7B}" presName="linNode" presStyleCnt="0"/>
      <dgm:spPr/>
    </dgm:pt>
    <dgm:pt modelId="{EEE31072-B756-462D-BA0B-690410928D9B}" type="pres">
      <dgm:prSet presAssocID="{03575FA4-D2FA-46E9-8479-960F6D08AB7B}" presName="parentText" presStyleLbl="node1" presStyleIdx="1" presStyleCnt="6" custScaleX="82364" custScaleY="13406" custLinFactNeighborX="-7" custLinFactNeighborY="-1257">
        <dgm:presLayoutVars>
          <dgm:chMax val="1"/>
          <dgm:bulletEnabled val="1"/>
        </dgm:presLayoutVars>
      </dgm:prSet>
      <dgm:spPr/>
      <dgm:t>
        <a:bodyPr/>
        <a:lstStyle/>
        <a:p>
          <a:endParaRPr lang="hr-HR"/>
        </a:p>
      </dgm:t>
    </dgm:pt>
    <dgm:pt modelId="{1FA8EFCD-04CA-4353-8199-56464730E862}" type="pres">
      <dgm:prSet presAssocID="{03575FA4-D2FA-46E9-8479-960F6D08AB7B}" presName="descendantText" presStyleLbl="alignAccFollowNode1" presStyleIdx="1" presStyleCnt="6" custScaleX="111693" custScaleY="20160" custLinFactNeighborX="-220" custLinFactNeighborY="-1201">
        <dgm:presLayoutVars>
          <dgm:bulletEnabled val="1"/>
        </dgm:presLayoutVars>
      </dgm:prSet>
      <dgm:spPr/>
      <dgm:t>
        <a:bodyPr/>
        <a:lstStyle/>
        <a:p>
          <a:endParaRPr lang="hr-HR"/>
        </a:p>
      </dgm:t>
    </dgm:pt>
    <dgm:pt modelId="{EC9E2871-7B9E-4BC6-AE5A-E77F90C67794}" type="pres">
      <dgm:prSet presAssocID="{E922392F-9B61-4E3F-A2B5-84CA50F6D543}" presName="sp" presStyleCnt="0"/>
      <dgm:spPr/>
    </dgm:pt>
    <dgm:pt modelId="{30084F02-C2ED-4190-8844-448117EF6A69}" type="pres">
      <dgm:prSet presAssocID="{EAE011E8-A13F-4E80-A670-72620A00C71C}" presName="linNode" presStyleCnt="0"/>
      <dgm:spPr/>
    </dgm:pt>
    <dgm:pt modelId="{7DD81B4F-839A-4BBB-A5E6-77970B070BD1}" type="pres">
      <dgm:prSet presAssocID="{EAE011E8-A13F-4E80-A670-72620A00C71C}" presName="parentText" presStyleLbl="node1" presStyleIdx="2" presStyleCnt="6" custScaleX="83393" custScaleY="27957" custLinFactNeighborX="-7" custLinFactNeighborY="-1510">
        <dgm:presLayoutVars>
          <dgm:chMax val="1"/>
          <dgm:bulletEnabled val="1"/>
        </dgm:presLayoutVars>
      </dgm:prSet>
      <dgm:spPr/>
      <dgm:t>
        <a:bodyPr/>
        <a:lstStyle/>
        <a:p>
          <a:endParaRPr lang="hr-HR"/>
        </a:p>
      </dgm:t>
    </dgm:pt>
    <dgm:pt modelId="{029475DD-C57B-40D2-A133-CA05C0B6581E}" type="pres">
      <dgm:prSet presAssocID="{EAE011E8-A13F-4E80-A670-72620A00C71C}" presName="descendantText" presStyleLbl="alignAccFollowNode1" presStyleIdx="2" presStyleCnt="6" custScaleX="108961" custScaleY="34927" custLinFactNeighborX="2140" custLinFactNeighborY="-1012">
        <dgm:presLayoutVars>
          <dgm:bulletEnabled val="1"/>
        </dgm:presLayoutVars>
      </dgm:prSet>
      <dgm:spPr/>
      <dgm:t>
        <a:bodyPr/>
        <a:lstStyle/>
        <a:p>
          <a:endParaRPr lang="hr-HR"/>
        </a:p>
      </dgm:t>
    </dgm:pt>
    <dgm:pt modelId="{981731EE-2C96-434A-A089-C9F72A026C57}" type="pres">
      <dgm:prSet presAssocID="{88EAF949-25B3-4B89-A342-FBF46305447E}" presName="sp" presStyleCnt="0"/>
      <dgm:spPr/>
    </dgm:pt>
    <dgm:pt modelId="{500CC5DD-497C-447E-B03D-5CB6E5D67F46}" type="pres">
      <dgm:prSet presAssocID="{7A98EF68-3763-4E4C-A5F4-E4696C539D03}" presName="linNode" presStyleCnt="0"/>
      <dgm:spPr/>
    </dgm:pt>
    <dgm:pt modelId="{545E1E21-406B-4EAD-A763-825F954A3D46}" type="pres">
      <dgm:prSet presAssocID="{7A98EF68-3763-4E4C-A5F4-E4696C539D03}" presName="parentText" presStyleLbl="node1" presStyleIdx="3" presStyleCnt="6" custScaleX="83393" custScaleY="12066" custLinFactNeighborX="-7" custLinFactNeighborY="-360">
        <dgm:presLayoutVars>
          <dgm:chMax val="1"/>
          <dgm:bulletEnabled val="1"/>
        </dgm:presLayoutVars>
      </dgm:prSet>
      <dgm:spPr/>
      <dgm:t>
        <a:bodyPr/>
        <a:lstStyle/>
        <a:p>
          <a:endParaRPr lang="hr-HR"/>
        </a:p>
      </dgm:t>
    </dgm:pt>
    <dgm:pt modelId="{12C6E3AD-A0D8-4271-AC72-AB19732D8370}" type="pres">
      <dgm:prSet presAssocID="{7A98EF68-3763-4E4C-A5F4-E4696C539D03}" presName="descendantText" presStyleLbl="alignAccFollowNode1" presStyleIdx="3" presStyleCnt="6" custScaleX="108961" custScaleY="10571" custLinFactNeighborX="419" custLinFactNeighborY="-979">
        <dgm:presLayoutVars>
          <dgm:bulletEnabled val="1"/>
        </dgm:presLayoutVars>
      </dgm:prSet>
      <dgm:spPr/>
      <dgm:t>
        <a:bodyPr/>
        <a:lstStyle/>
        <a:p>
          <a:endParaRPr lang="hr-HR"/>
        </a:p>
      </dgm:t>
    </dgm:pt>
    <dgm:pt modelId="{D1C57339-82B7-4703-8606-2B000183DB1D}" type="pres">
      <dgm:prSet presAssocID="{F84EFFA7-8367-4662-BA78-7B5751496BC2}" presName="sp" presStyleCnt="0"/>
      <dgm:spPr/>
    </dgm:pt>
    <dgm:pt modelId="{138DCEBF-8C48-4E59-91D3-2001CF02F1CD}" type="pres">
      <dgm:prSet presAssocID="{CD12A824-57A1-4CEA-AC9D-17E2A840D216}" presName="linNode" presStyleCnt="0"/>
      <dgm:spPr/>
    </dgm:pt>
    <dgm:pt modelId="{0DAA3683-3EA7-4673-9D35-162172C85BAB}" type="pres">
      <dgm:prSet presAssocID="{CD12A824-57A1-4CEA-AC9D-17E2A840D216}" presName="parentText" presStyleLbl="node1" presStyleIdx="4" presStyleCnt="6" custScaleX="83393" custScaleY="12314" custLinFactNeighborX="-190" custLinFactNeighborY="-2178">
        <dgm:presLayoutVars>
          <dgm:chMax val="1"/>
          <dgm:bulletEnabled val="1"/>
        </dgm:presLayoutVars>
      </dgm:prSet>
      <dgm:spPr/>
      <dgm:t>
        <a:bodyPr/>
        <a:lstStyle/>
        <a:p>
          <a:endParaRPr lang="hr-HR"/>
        </a:p>
      </dgm:t>
    </dgm:pt>
    <dgm:pt modelId="{B15BB887-44AC-4ADB-80BA-572C8DCCEB16}" type="pres">
      <dgm:prSet presAssocID="{CD12A824-57A1-4CEA-AC9D-17E2A840D216}" presName="descendantText" presStyleLbl="alignAccFollowNode1" presStyleIdx="4" presStyleCnt="6" custScaleX="108961" custScaleY="15923" custLinFactNeighborX="419" custLinFactNeighborY="-2458">
        <dgm:presLayoutVars>
          <dgm:bulletEnabled val="1"/>
        </dgm:presLayoutVars>
      </dgm:prSet>
      <dgm:spPr/>
      <dgm:t>
        <a:bodyPr/>
        <a:lstStyle/>
        <a:p>
          <a:endParaRPr lang="hr-HR"/>
        </a:p>
      </dgm:t>
    </dgm:pt>
    <dgm:pt modelId="{1073C464-615E-4CBF-A532-182B3E566508}" type="pres">
      <dgm:prSet presAssocID="{3F0D8372-DB3C-403A-9FD9-BC2AF78C8051}" presName="sp" presStyleCnt="0"/>
      <dgm:spPr/>
    </dgm:pt>
    <dgm:pt modelId="{99A9C225-01A8-49E1-92A5-B2EFDF5BD226}" type="pres">
      <dgm:prSet presAssocID="{2DD2BBB7-30C1-4CE4-BEAD-6914E25C800C}" presName="linNode" presStyleCnt="0"/>
      <dgm:spPr/>
    </dgm:pt>
    <dgm:pt modelId="{6E1487E5-3C67-4C7D-8A9D-40AF55F5B7FF}" type="pres">
      <dgm:prSet presAssocID="{2DD2BBB7-30C1-4CE4-BEAD-6914E25C800C}" presName="parentText" presStyleLbl="node1" presStyleIdx="5" presStyleCnt="6" custScaleX="83393" custScaleY="11622" custLinFactNeighborX="-190" custLinFactNeighborY="-1747">
        <dgm:presLayoutVars>
          <dgm:chMax val="1"/>
          <dgm:bulletEnabled val="1"/>
        </dgm:presLayoutVars>
      </dgm:prSet>
      <dgm:spPr/>
      <dgm:t>
        <a:bodyPr/>
        <a:lstStyle/>
        <a:p>
          <a:endParaRPr lang="hr-HR"/>
        </a:p>
      </dgm:t>
    </dgm:pt>
    <dgm:pt modelId="{116289CA-702C-4455-957B-B0415B4A3BF2}" type="pres">
      <dgm:prSet presAssocID="{2DD2BBB7-30C1-4CE4-BEAD-6914E25C800C}" presName="descendantText" presStyleLbl="alignAccFollowNode1" presStyleIdx="5" presStyleCnt="6" custScaleX="108961" custScaleY="14715" custLinFactNeighborX="419" custLinFactNeighborY="-2090">
        <dgm:presLayoutVars>
          <dgm:bulletEnabled val="1"/>
        </dgm:presLayoutVars>
      </dgm:prSet>
      <dgm:spPr/>
      <dgm:t>
        <a:bodyPr/>
        <a:lstStyle/>
        <a:p>
          <a:endParaRPr lang="hr-HR"/>
        </a:p>
      </dgm:t>
    </dgm:pt>
  </dgm:ptLst>
  <dgm:cxnLst>
    <dgm:cxn modelId="{05F66E89-A7D7-46EA-8489-84A1A658B617}" srcId="{03575FA4-D2FA-46E9-8479-960F6D08AB7B}" destId="{D98A9ECF-E8FA-455F-875F-4A799A4782DA}" srcOrd="1" destOrd="0" parTransId="{EA845B02-73F4-497E-A710-B778909BECF9}" sibTransId="{3F04311D-CFF0-4BC3-BD8E-340195A4D869}"/>
    <dgm:cxn modelId="{2A714FDE-3BF1-468F-8BAD-D892A559E862}" srcId="{03575FA4-D2FA-46E9-8479-960F6D08AB7B}" destId="{68B01CEA-9C25-42BE-B034-0D5C92BB39FD}" srcOrd="0" destOrd="0" parTransId="{ECCE79F6-560F-41C9-A232-65F0A6252AD4}" sibTransId="{79635487-3851-4260-A14F-FE6A2938F22E}"/>
    <dgm:cxn modelId="{34313C57-DAAA-45E5-9FB7-E3B69AD27060}" srcId="{7B92B93D-E0AE-440F-863B-9E5BA9751428}" destId="{8974CBB4-1FBE-441B-8A23-1A01C4789604}" srcOrd="0" destOrd="0" parTransId="{D66CE053-E8EA-4EFF-8F7C-4B49ACA58249}" sibTransId="{4F1C0543-3A56-44C4-9291-884DDC20CA6B}"/>
    <dgm:cxn modelId="{1A311A94-B818-4067-B464-3F88800F5F18}" type="presOf" srcId="{D98A9ECF-E8FA-455F-875F-4A799A4782DA}" destId="{1FA8EFCD-04CA-4353-8199-56464730E862}" srcOrd="0" destOrd="1" presId="urn:microsoft.com/office/officeart/2005/8/layout/vList5"/>
    <dgm:cxn modelId="{0D8522F2-24A0-4928-9D45-2D4F4AA772E0}" type="presOf" srcId="{451DD598-A737-4E9F-93A9-0006F69EADA3}" destId="{029475DD-C57B-40D2-A133-CA05C0B6581E}" srcOrd="0" destOrd="2" presId="urn:microsoft.com/office/officeart/2005/8/layout/vList5"/>
    <dgm:cxn modelId="{AA7C1BC7-058D-4F09-ACB0-332F2CFD2901}" type="presOf" srcId="{1BC940EC-1D72-469D-AAB2-90820BAE5FEF}" destId="{B15BB887-44AC-4ADB-80BA-572C8DCCEB16}" srcOrd="0" destOrd="0" presId="urn:microsoft.com/office/officeart/2005/8/layout/vList5"/>
    <dgm:cxn modelId="{FD390A98-EF53-454E-A52A-9294F1EA8CA8}" type="presOf" srcId="{CD12A824-57A1-4CEA-AC9D-17E2A840D216}" destId="{0DAA3683-3EA7-4673-9D35-162172C85BAB}" srcOrd="0" destOrd="0" presId="urn:microsoft.com/office/officeart/2005/8/layout/vList5"/>
    <dgm:cxn modelId="{2B7416D1-720E-4010-A28F-A1C74CAB7007}" srcId="{EAE011E8-A13F-4E80-A670-72620A00C71C}" destId="{3AA5886E-A782-4CBA-A24D-E270F03B1636}" srcOrd="1" destOrd="0" parTransId="{9D013207-6F02-4F01-BF31-1913E2105838}" sibTransId="{F9D7FA15-082A-4FCC-B701-9F6E0383E8A3}"/>
    <dgm:cxn modelId="{5986A9B8-4E4E-45E8-BCAE-5BBBC4F624A1}" srcId="{CD12A824-57A1-4CEA-AC9D-17E2A840D216}" destId="{1BC940EC-1D72-469D-AAB2-90820BAE5FEF}" srcOrd="0" destOrd="0" parTransId="{691DAC92-9D63-4800-B9A9-542329EE9349}" sibTransId="{0C4D127A-CB01-4DA5-92B5-F83F0F2C6F8A}"/>
    <dgm:cxn modelId="{24F301D9-5039-47C9-87C7-575E18C4D130}" type="presOf" srcId="{03575FA4-D2FA-46E9-8479-960F6D08AB7B}" destId="{EEE31072-B756-462D-BA0B-690410928D9B}" srcOrd="0" destOrd="0" presId="urn:microsoft.com/office/officeart/2005/8/layout/vList5"/>
    <dgm:cxn modelId="{ED5FEDE4-66B3-4AF9-813A-E4A55A6ED250}" type="presOf" srcId="{2DD2BBB7-30C1-4CE4-BEAD-6914E25C800C}" destId="{6E1487E5-3C67-4C7D-8A9D-40AF55F5B7FF}" srcOrd="0" destOrd="0" presId="urn:microsoft.com/office/officeart/2005/8/layout/vList5"/>
    <dgm:cxn modelId="{30054556-DDBD-410E-A9C5-8F7C76F4FDE0}" srcId="{2DD2BBB7-30C1-4CE4-BEAD-6914E25C800C}" destId="{30170D39-7853-4181-9F87-494ABC8E979B}" srcOrd="0" destOrd="0" parTransId="{A3C1E9E5-6AE1-4184-8D60-D1FE3CC4C0BE}" sibTransId="{644ED47C-0584-4953-929E-9B215FC15956}"/>
    <dgm:cxn modelId="{2D7BF6F9-80EB-4909-A9FE-7D376C65095E}" type="presOf" srcId="{3AA5886E-A782-4CBA-A24D-E270F03B1636}" destId="{029475DD-C57B-40D2-A133-CA05C0B6581E}" srcOrd="0" destOrd="1" presId="urn:microsoft.com/office/officeart/2005/8/layout/vList5"/>
    <dgm:cxn modelId="{EE73050A-B9C5-49BE-BBCF-3796DD8166E0}" srcId="{D0F8991F-4309-4AEF-B089-D5017205F2D8}" destId="{7B92B93D-E0AE-440F-863B-9E5BA9751428}" srcOrd="0" destOrd="0" parTransId="{5496517F-6B22-449F-83A6-22AC837BCB80}" sibTransId="{93E6054B-F3F2-46ED-9D4A-8839FECDCAE1}"/>
    <dgm:cxn modelId="{1B741349-FA16-4D16-9AA1-A1E91A8C2677}" type="presOf" srcId="{C10A437E-FA6C-4479-9C84-6EF637621285}" destId="{029475DD-C57B-40D2-A133-CA05C0B6581E}" srcOrd="0" destOrd="0" presId="urn:microsoft.com/office/officeart/2005/8/layout/vList5"/>
    <dgm:cxn modelId="{3F5D4796-03AD-428B-A3C2-6A387021DE7F}" type="presOf" srcId="{D0F8991F-4309-4AEF-B089-D5017205F2D8}" destId="{D802BB44-CE61-4294-B6E7-A4FA4D61432C}" srcOrd="0" destOrd="0" presId="urn:microsoft.com/office/officeart/2005/8/layout/vList5"/>
    <dgm:cxn modelId="{2F5F38E5-5CC4-494A-9C89-51A878D616DC}" type="presOf" srcId="{561A5F07-DFDB-4500-8B3C-5F260BAD1E4C}" destId="{12C6E3AD-A0D8-4271-AC72-AB19732D8370}" srcOrd="0" destOrd="0" presId="urn:microsoft.com/office/officeart/2005/8/layout/vList5"/>
    <dgm:cxn modelId="{996BD92D-83CC-4661-A20E-B6C39C0D7E7F}" srcId="{EAE011E8-A13F-4E80-A670-72620A00C71C}" destId="{451DD598-A737-4E9F-93A9-0006F69EADA3}" srcOrd="2" destOrd="0" parTransId="{9F6E3D54-9D7D-4C32-93DC-B5D3BF685344}" sibTransId="{92BE59BC-DDDA-4A9F-91AE-3D4121A7CC9D}"/>
    <dgm:cxn modelId="{17AAEC77-E531-47CC-9605-0072923B34FD}" srcId="{D0F8991F-4309-4AEF-B089-D5017205F2D8}" destId="{03575FA4-D2FA-46E9-8479-960F6D08AB7B}" srcOrd="1" destOrd="0" parTransId="{59D1AE7A-5FD3-4D95-990B-FD36845EDEAC}" sibTransId="{E922392F-9B61-4E3F-A2B5-84CA50F6D543}"/>
    <dgm:cxn modelId="{177E858A-9ACB-45DB-9DDF-A82E8FA813F7}" srcId="{7A98EF68-3763-4E4C-A5F4-E4696C539D03}" destId="{561A5F07-DFDB-4500-8B3C-5F260BAD1E4C}" srcOrd="0" destOrd="0" parTransId="{E8488AC1-571E-4B59-8F31-859F410E9290}" sibTransId="{0E92E302-6EA8-4BAA-B74B-48BC0B5A84D9}"/>
    <dgm:cxn modelId="{F0E5AD96-443B-4CB0-BAC7-66226E98A596}" type="presOf" srcId="{EAE011E8-A13F-4E80-A670-72620A00C71C}" destId="{7DD81B4F-839A-4BBB-A5E6-77970B070BD1}" srcOrd="0" destOrd="0" presId="urn:microsoft.com/office/officeart/2005/8/layout/vList5"/>
    <dgm:cxn modelId="{C2643466-DDF1-4156-936E-E6BD5F1A816A}" srcId="{D0F8991F-4309-4AEF-B089-D5017205F2D8}" destId="{EAE011E8-A13F-4E80-A670-72620A00C71C}" srcOrd="2" destOrd="0" parTransId="{C37B4DAC-CA55-4352-AE73-FF3F1A45F0C4}" sibTransId="{88EAF949-25B3-4B89-A342-FBF46305447E}"/>
    <dgm:cxn modelId="{35ED2B5D-3C01-46B4-909E-73C53B882C4E}" srcId="{EAE011E8-A13F-4E80-A670-72620A00C71C}" destId="{C10A437E-FA6C-4479-9C84-6EF637621285}" srcOrd="0" destOrd="0" parTransId="{17A45233-0D31-4956-BDDE-A93309031FF0}" sibTransId="{7655592D-8101-4416-B32B-91A4DC60A847}"/>
    <dgm:cxn modelId="{78A04125-3CBE-4950-8D65-3248C632C5DB}" type="presOf" srcId="{7B92B93D-E0AE-440F-863B-9E5BA9751428}" destId="{B1C30207-2B39-4815-A31B-4AC51A109084}" srcOrd="0" destOrd="0" presId="urn:microsoft.com/office/officeart/2005/8/layout/vList5"/>
    <dgm:cxn modelId="{F281BEF7-6415-4868-BA96-75E131B35AD7}" type="presOf" srcId="{8974CBB4-1FBE-441B-8A23-1A01C4789604}" destId="{C69F70C9-764C-47B4-A7F1-CEAB5D0759CB}" srcOrd="0" destOrd="0" presId="urn:microsoft.com/office/officeart/2005/8/layout/vList5"/>
    <dgm:cxn modelId="{18D5B4DE-FD48-4DB6-ACA0-A8251FCE597A}" srcId="{D0F8991F-4309-4AEF-B089-D5017205F2D8}" destId="{CD12A824-57A1-4CEA-AC9D-17E2A840D216}" srcOrd="4" destOrd="0" parTransId="{40EC5553-B781-4819-BBF2-D26DD5BEDC4C}" sibTransId="{3F0D8372-DB3C-403A-9FD9-BC2AF78C8051}"/>
    <dgm:cxn modelId="{8AE3A7A5-2A02-4B0A-9D8C-32758518CEC0}" srcId="{D0F8991F-4309-4AEF-B089-D5017205F2D8}" destId="{7A98EF68-3763-4E4C-A5F4-E4696C539D03}" srcOrd="3" destOrd="0" parTransId="{9E4BF8F0-8343-4B9E-8D0D-68DF97C675FE}" sibTransId="{F84EFFA7-8367-4662-BA78-7B5751496BC2}"/>
    <dgm:cxn modelId="{E090FAEC-A45A-4A09-9250-23382AC0971E}" type="presOf" srcId="{7A98EF68-3763-4E4C-A5F4-E4696C539D03}" destId="{545E1E21-406B-4EAD-A763-825F954A3D46}" srcOrd="0" destOrd="0" presId="urn:microsoft.com/office/officeart/2005/8/layout/vList5"/>
    <dgm:cxn modelId="{D5C91C1D-FB3F-4913-A5FC-3A5FF8F6A13C}" srcId="{D0F8991F-4309-4AEF-B089-D5017205F2D8}" destId="{2DD2BBB7-30C1-4CE4-BEAD-6914E25C800C}" srcOrd="5" destOrd="0" parTransId="{62BA620A-5B25-48C5-8704-CEC47299CF0A}" sibTransId="{A8FD0280-7DA4-4E45-B2DE-C4A3EDF64B45}"/>
    <dgm:cxn modelId="{999BD634-D319-470E-AF11-8A74D41C536D}" type="presOf" srcId="{30170D39-7853-4181-9F87-494ABC8E979B}" destId="{116289CA-702C-4455-957B-B0415B4A3BF2}" srcOrd="0" destOrd="0" presId="urn:microsoft.com/office/officeart/2005/8/layout/vList5"/>
    <dgm:cxn modelId="{0EA33334-D076-4B35-BD23-12CF365B6D55}" type="presOf" srcId="{68B01CEA-9C25-42BE-B034-0D5C92BB39FD}" destId="{1FA8EFCD-04CA-4353-8199-56464730E862}" srcOrd="0" destOrd="0" presId="urn:microsoft.com/office/officeart/2005/8/layout/vList5"/>
    <dgm:cxn modelId="{FEAB93EB-43E9-4A21-AD5C-DE6DE5D041C4}" type="presParOf" srcId="{D802BB44-CE61-4294-B6E7-A4FA4D61432C}" destId="{A99F269F-CF88-4912-BDF3-B5810117374E}" srcOrd="0" destOrd="0" presId="urn:microsoft.com/office/officeart/2005/8/layout/vList5"/>
    <dgm:cxn modelId="{6BF7770D-1F35-4B81-9E66-654C9EF5346A}" type="presParOf" srcId="{A99F269F-CF88-4912-BDF3-B5810117374E}" destId="{B1C30207-2B39-4815-A31B-4AC51A109084}" srcOrd="0" destOrd="0" presId="urn:microsoft.com/office/officeart/2005/8/layout/vList5"/>
    <dgm:cxn modelId="{8F83FBFE-61DB-433C-9F99-CCE0CAE60680}" type="presParOf" srcId="{A99F269F-CF88-4912-BDF3-B5810117374E}" destId="{C69F70C9-764C-47B4-A7F1-CEAB5D0759CB}" srcOrd="1" destOrd="0" presId="urn:microsoft.com/office/officeart/2005/8/layout/vList5"/>
    <dgm:cxn modelId="{35053F04-814C-41D6-9B23-8387A1A19D11}" type="presParOf" srcId="{D802BB44-CE61-4294-B6E7-A4FA4D61432C}" destId="{48F489BB-328A-4103-93CB-D0C0AAAD9DE6}" srcOrd="1" destOrd="0" presId="urn:microsoft.com/office/officeart/2005/8/layout/vList5"/>
    <dgm:cxn modelId="{AE08B629-F175-40A9-BF29-85344BAD2919}" type="presParOf" srcId="{D802BB44-CE61-4294-B6E7-A4FA4D61432C}" destId="{21BCCCC7-BFAC-439F-AD27-A273AD1E6C56}" srcOrd="2" destOrd="0" presId="urn:microsoft.com/office/officeart/2005/8/layout/vList5"/>
    <dgm:cxn modelId="{165E56A6-9832-47CC-8C23-E3F9109EC527}" type="presParOf" srcId="{21BCCCC7-BFAC-439F-AD27-A273AD1E6C56}" destId="{EEE31072-B756-462D-BA0B-690410928D9B}" srcOrd="0" destOrd="0" presId="urn:microsoft.com/office/officeart/2005/8/layout/vList5"/>
    <dgm:cxn modelId="{A5BBD13E-14E3-4690-8BD0-BF49F96720A9}" type="presParOf" srcId="{21BCCCC7-BFAC-439F-AD27-A273AD1E6C56}" destId="{1FA8EFCD-04CA-4353-8199-56464730E862}" srcOrd="1" destOrd="0" presId="urn:microsoft.com/office/officeart/2005/8/layout/vList5"/>
    <dgm:cxn modelId="{B339537C-922F-4BFE-8CB2-6CE4CA2EBD94}" type="presParOf" srcId="{D802BB44-CE61-4294-B6E7-A4FA4D61432C}" destId="{EC9E2871-7B9E-4BC6-AE5A-E77F90C67794}" srcOrd="3" destOrd="0" presId="urn:microsoft.com/office/officeart/2005/8/layout/vList5"/>
    <dgm:cxn modelId="{BE9FE5F1-8956-496C-8003-F7385B2ED0C4}" type="presParOf" srcId="{D802BB44-CE61-4294-B6E7-A4FA4D61432C}" destId="{30084F02-C2ED-4190-8844-448117EF6A69}" srcOrd="4" destOrd="0" presId="urn:microsoft.com/office/officeart/2005/8/layout/vList5"/>
    <dgm:cxn modelId="{F7644D5E-3563-4073-AC63-3A279A800FFA}" type="presParOf" srcId="{30084F02-C2ED-4190-8844-448117EF6A69}" destId="{7DD81B4F-839A-4BBB-A5E6-77970B070BD1}" srcOrd="0" destOrd="0" presId="urn:microsoft.com/office/officeart/2005/8/layout/vList5"/>
    <dgm:cxn modelId="{49C702CB-D5D7-44E5-B934-71E1A3BA7E3E}" type="presParOf" srcId="{30084F02-C2ED-4190-8844-448117EF6A69}" destId="{029475DD-C57B-40D2-A133-CA05C0B6581E}" srcOrd="1" destOrd="0" presId="urn:microsoft.com/office/officeart/2005/8/layout/vList5"/>
    <dgm:cxn modelId="{927DDACE-BD9C-4683-B185-D6AB260AC6BE}" type="presParOf" srcId="{D802BB44-CE61-4294-B6E7-A4FA4D61432C}" destId="{981731EE-2C96-434A-A089-C9F72A026C57}" srcOrd="5" destOrd="0" presId="urn:microsoft.com/office/officeart/2005/8/layout/vList5"/>
    <dgm:cxn modelId="{3DD121A7-A526-4D08-BDB1-52DE0F1F0E07}" type="presParOf" srcId="{D802BB44-CE61-4294-B6E7-A4FA4D61432C}" destId="{500CC5DD-497C-447E-B03D-5CB6E5D67F46}" srcOrd="6" destOrd="0" presId="urn:microsoft.com/office/officeart/2005/8/layout/vList5"/>
    <dgm:cxn modelId="{2E34DD83-5650-441C-9FE9-3E341F0DE9FD}" type="presParOf" srcId="{500CC5DD-497C-447E-B03D-5CB6E5D67F46}" destId="{545E1E21-406B-4EAD-A763-825F954A3D46}" srcOrd="0" destOrd="0" presId="urn:microsoft.com/office/officeart/2005/8/layout/vList5"/>
    <dgm:cxn modelId="{33D6102A-5CDE-43A2-9E39-AE20359D2193}" type="presParOf" srcId="{500CC5DD-497C-447E-B03D-5CB6E5D67F46}" destId="{12C6E3AD-A0D8-4271-AC72-AB19732D8370}" srcOrd="1" destOrd="0" presId="urn:microsoft.com/office/officeart/2005/8/layout/vList5"/>
    <dgm:cxn modelId="{2E2444BD-3DF9-4CF9-B73A-DC1BA9390766}" type="presParOf" srcId="{D802BB44-CE61-4294-B6E7-A4FA4D61432C}" destId="{D1C57339-82B7-4703-8606-2B000183DB1D}" srcOrd="7" destOrd="0" presId="urn:microsoft.com/office/officeart/2005/8/layout/vList5"/>
    <dgm:cxn modelId="{15CBB219-4EFE-4EB6-BF72-5F7AB42CBB19}" type="presParOf" srcId="{D802BB44-CE61-4294-B6E7-A4FA4D61432C}" destId="{138DCEBF-8C48-4E59-91D3-2001CF02F1CD}" srcOrd="8" destOrd="0" presId="urn:microsoft.com/office/officeart/2005/8/layout/vList5"/>
    <dgm:cxn modelId="{40DAB2DE-F839-4199-999D-0E4491576E17}" type="presParOf" srcId="{138DCEBF-8C48-4E59-91D3-2001CF02F1CD}" destId="{0DAA3683-3EA7-4673-9D35-162172C85BAB}" srcOrd="0" destOrd="0" presId="urn:microsoft.com/office/officeart/2005/8/layout/vList5"/>
    <dgm:cxn modelId="{C066FFE5-524C-4A9C-A849-53A2F0E65383}" type="presParOf" srcId="{138DCEBF-8C48-4E59-91D3-2001CF02F1CD}" destId="{B15BB887-44AC-4ADB-80BA-572C8DCCEB16}" srcOrd="1" destOrd="0" presId="urn:microsoft.com/office/officeart/2005/8/layout/vList5"/>
    <dgm:cxn modelId="{8AA80F65-85F3-4331-9FDE-53B7362EB789}" type="presParOf" srcId="{D802BB44-CE61-4294-B6E7-A4FA4D61432C}" destId="{1073C464-615E-4CBF-A532-182B3E566508}" srcOrd="9" destOrd="0" presId="urn:microsoft.com/office/officeart/2005/8/layout/vList5"/>
    <dgm:cxn modelId="{60C18F9B-A804-4EED-8C87-1E83DFDF04A2}" type="presParOf" srcId="{D802BB44-CE61-4294-B6E7-A4FA4D61432C}" destId="{99A9C225-01A8-49E1-92A5-B2EFDF5BD226}" srcOrd="10" destOrd="0" presId="urn:microsoft.com/office/officeart/2005/8/layout/vList5"/>
    <dgm:cxn modelId="{8CE59CA0-B359-4E01-ADBF-ED34DFA50BB1}" type="presParOf" srcId="{99A9C225-01A8-49E1-92A5-B2EFDF5BD226}" destId="{6E1487E5-3C67-4C7D-8A9D-40AF55F5B7FF}" srcOrd="0" destOrd="0" presId="urn:microsoft.com/office/officeart/2005/8/layout/vList5"/>
    <dgm:cxn modelId="{7DC7A60A-D429-4F62-9420-E15E6BB09E34}" type="presParOf" srcId="{99A9C225-01A8-49E1-92A5-B2EFDF5BD226}" destId="{116289CA-702C-4455-957B-B0415B4A3BF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E78A2DD-8E9A-404D-BD2F-01FF03D5CF1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hr-HR"/>
        </a:p>
      </dgm:t>
    </dgm:pt>
    <dgm:pt modelId="{57572A54-E466-485D-B942-5D4E9320615E}">
      <dgm:prSet phldrT="[Tekst]" custT="1"/>
      <dgm:spPr>
        <a:solidFill>
          <a:schemeClr val="bg1">
            <a:lumMod val="75000"/>
          </a:schemeClr>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r>
            <a:rPr lang="hr-HR" sz="1600" dirty="0"/>
            <a:t>VAŽEĆI UGOVOR IZMEĐU RH i BiH</a:t>
          </a:r>
        </a:p>
        <a:p>
          <a:pPr algn="ctr"/>
          <a:r>
            <a:rPr lang="hr-HR" sz="1600" dirty="0"/>
            <a:t>INVALIDSKA MIROVINA</a:t>
          </a:r>
        </a:p>
      </dgm:t>
    </dgm:pt>
    <dgm:pt modelId="{75F72565-0695-4B8B-A611-03DB0D34F81C}" type="parTrans" cxnId="{BCCD051C-CF4C-40F5-AD50-77DA0603CE0A}">
      <dgm:prSet/>
      <dgm:spPr/>
      <dgm:t>
        <a:bodyPr/>
        <a:lstStyle/>
        <a:p>
          <a:endParaRPr lang="hr-HR"/>
        </a:p>
      </dgm:t>
    </dgm:pt>
    <dgm:pt modelId="{FB158C1C-1BF3-47C4-94C9-FEF6490D66BA}" type="sibTrans" cxnId="{BCCD051C-CF4C-40F5-AD50-77DA0603CE0A}">
      <dgm:prSet/>
      <dgm:spPr/>
      <dgm:t>
        <a:bodyPr/>
        <a:lstStyle/>
        <a:p>
          <a:endParaRPr lang="hr-HR"/>
        </a:p>
      </dgm:t>
    </dgm:pt>
    <dgm:pt modelId="{D1226683-6F17-49F5-A6AA-B8A334B3035D}">
      <dgm:prSet phldrT="[Teks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dirty="0">
              <a:solidFill>
                <a:schemeClr val="tx1"/>
              </a:solidFill>
            </a:rPr>
            <a:t>Pripadnici HVO-a RVI, po osnovi ranjavanja ili zatočeništva ukoliko su državljani RH</a:t>
          </a:r>
        </a:p>
      </dgm:t>
    </dgm:pt>
    <dgm:pt modelId="{BE6C456F-1B0B-48A1-97E3-7F4FBC527F8F}" type="parTrans" cxnId="{B1B56F7E-9B7D-43FF-8C6F-58B8294310CE}">
      <dgm:prSet/>
      <dgm:spPr/>
      <dgm:t>
        <a:bodyPr/>
        <a:lstStyle/>
        <a:p>
          <a:endParaRPr lang="hr-HR"/>
        </a:p>
      </dgm:t>
    </dgm:pt>
    <dgm:pt modelId="{8E145D89-4E65-45FC-8F9E-C0BAE23455C8}" type="sibTrans" cxnId="{B1B56F7E-9B7D-43FF-8C6F-58B8294310CE}">
      <dgm:prSet/>
      <dgm:spPr/>
      <dgm:t>
        <a:bodyPr/>
        <a:lstStyle/>
        <a:p>
          <a:endParaRPr lang="hr-HR"/>
        </a:p>
      </dgm:t>
    </dgm:pt>
    <dgm:pt modelId="{603B5A95-A401-4FDA-B8BF-AD4CA9140E11}">
      <dgm:prSet phldrT="[Tekst]" custT="1"/>
      <dgm:spPr>
        <a:solidFill>
          <a:schemeClr val="bg1"/>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a:solidFill>
                <a:schemeClr val="tx1"/>
              </a:solidFill>
            </a:rPr>
            <a:t>Članovi obitelji poginulog, zatočenog ili nestalog pripadnika HVO-a ukoliko su državljani RH</a:t>
          </a:r>
          <a:endParaRPr lang="hr-HR" sz="1100" b="1" dirty="0">
            <a:solidFill>
              <a:schemeClr val="tx1"/>
            </a:solidFill>
          </a:endParaRPr>
        </a:p>
      </dgm:t>
    </dgm:pt>
    <dgm:pt modelId="{47CB649F-F6A7-4A84-8916-3C866C7FD778}" type="parTrans" cxnId="{6CF8734D-AD54-4CD5-A38D-8E79DEAB4848}">
      <dgm:prSet/>
      <dgm:spPr/>
      <dgm:t>
        <a:bodyPr/>
        <a:lstStyle/>
        <a:p>
          <a:endParaRPr lang="hr-HR"/>
        </a:p>
      </dgm:t>
    </dgm:pt>
    <dgm:pt modelId="{ABBA0E87-DE44-424F-AB20-A7791B4F5A23}" type="sibTrans" cxnId="{6CF8734D-AD54-4CD5-A38D-8E79DEAB4848}">
      <dgm:prSet/>
      <dgm:spPr/>
      <dgm:t>
        <a:bodyPr/>
        <a:lstStyle/>
        <a:p>
          <a:endParaRPr lang="hr-HR"/>
        </a:p>
      </dgm:t>
    </dgm:pt>
    <dgm:pt modelId="{CE99C1A4-E3B3-48F1-8C6C-37321EC1DC2A}">
      <dgm:prSet custT="1"/>
      <dgm:spPr>
        <a:solidFill>
          <a:schemeClr val="bg1">
            <a:lumMod val="75000"/>
          </a:schemeClr>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600" dirty="0"/>
            <a:t>VAŽEĆI UGOVOR IZMEĐU RH i BiH</a:t>
          </a:r>
        </a:p>
        <a:p>
          <a:r>
            <a:rPr lang="hr-HR" sz="1600" dirty="0"/>
            <a:t>OBITELJSKA MIROVINA</a:t>
          </a:r>
        </a:p>
      </dgm:t>
    </dgm:pt>
    <dgm:pt modelId="{E964BF86-B59C-433F-9D3B-54E5CCE3A6A7}" type="parTrans" cxnId="{7C249FFE-1800-4356-90C8-532C290F576D}">
      <dgm:prSet/>
      <dgm:spPr/>
      <dgm:t>
        <a:bodyPr/>
        <a:lstStyle/>
        <a:p>
          <a:endParaRPr lang="hr-HR"/>
        </a:p>
      </dgm:t>
    </dgm:pt>
    <dgm:pt modelId="{4E013EA7-AC12-4315-AB29-A523E4B976B2}" type="sibTrans" cxnId="{7C249FFE-1800-4356-90C8-532C290F576D}">
      <dgm:prSet/>
      <dgm:spPr/>
      <dgm:t>
        <a:bodyPr/>
        <a:lstStyle/>
        <a:p>
          <a:endParaRPr lang="hr-HR"/>
        </a:p>
      </dgm:t>
    </dgm:pt>
    <dgm:pt modelId="{4F2D40FB-A8C3-498D-998A-7E2F95B98FD4}">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it-IT" sz="1100" dirty="0">
              <a:solidFill>
                <a:schemeClr val="tx1"/>
              </a:solidFill>
            </a:rPr>
            <a:t>Pravo na mirovinu ne mogu ostvariti RVI po osnovi bolesti i ozljede </a:t>
          </a:r>
          <a:endParaRPr lang="hr-HR" sz="1100" dirty="0">
            <a:solidFill>
              <a:schemeClr val="tx1"/>
            </a:solidFill>
          </a:endParaRPr>
        </a:p>
      </dgm:t>
    </dgm:pt>
    <dgm:pt modelId="{3FBD192C-AA72-4251-AFB7-49CAAB4EEA08}" type="parTrans" cxnId="{848FAB8E-1AA5-46CE-AFB4-BC89990E8E65}">
      <dgm:prSet/>
      <dgm:spPr/>
      <dgm:t>
        <a:bodyPr/>
        <a:lstStyle/>
        <a:p>
          <a:endParaRPr lang="hr-HR"/>
        </a:p>
      </dgm:t>
    </dgm:pt>
    <dgm:pt modelId="{BE7469A7-5AFC-4FBD-81FE-D4AB8680C7C0}" type="sibTrans" cxnId="{848FAB8E-1AA5-46CE-AFB4-BC89990E8E65}">
      <dgm:prSet/>
      <dgm:spPr/>
      <dgm:t>
        <a:bodyPr/>
        <a:lstStyle/>
        <a:p>
          <a:endParaRPr lang="hr-HR"/>
        </a:p>
      </dgm:t>
    </dgm:pt>
    <dgm:pt modelId="{F80D13D1-1DD2-46B0-AB56-BCE5B17A8533}">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l-PL" sz="1100" dirty="0">
              <a:solidFill>
                <a:schemeClr val="tx1"/>
              </a:solidFill>
            </a:rPr>
            <a:t>Zatvoren rok za podnošenje zahtjeva (1.8.2006. g.) </a:t>
          </a:r>
          <a:endParaRPr lang="hr-HR" sz="1100" dirty="0">
            <a:solidFill>
              <a:schemeClr val="tx1"/>
            </a:solidFill>
          </a:endParaRPr>
        </a:p>
      </dgm:t>
    </dgm:pt>
    <dgm:pt modelId="{A8486778-CC77-46CF-B8E1-C3F65F8E6AD8}" type="parTrans" cxnId="{E03AB806-0803-4687-92EC-869D9E5F4430}">
      <dgm:prSet/>
      <dgm:spPr/>
      <dgm:t>
        <a:bodyPr/>
        <a:lstStyle/>
        <a:p>
          <a:endParaRPr lang="hr-HR"/>
        </a:p>
      </dgm:t>
    </dgm:pt>
    <dgm:pt modelId="{ABD4C1C2-0941-450B-BDEA-6AC6506ADF2D}" type="sibTrans" cxnId="{E03AB806-0803-4687-92EC-869D9E5F4430}">
      <dgm:prSet/>
      <dgm:spPr/>
      <dgm:t>
        <a:bodyPr/>
        <a:lstStyle/>
        <a:p>
          <a:endParaRPr lang="hr-HR"/>
        </a:p>
      </dgm:t>
    </dgm:pt>
    <dgm:pt modelId="{858D6302-C0EF-488E-ABDF-BF28CA80F8CC}">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dirty="0">
              <a:solidFill>
                <a:schemeClr val="tx1"/>
              </a:solidFill>
            </a:rPr>
            <a:t> 6 </a:t>
          </a:r>
          <a:r>
            <a:rPr lang="hr-HR" sz="1100" dirty="0" smtClean="0">
              <a:solidFill>
                <a:schemeClr val="tx1"/>
              </a:solidFill>
            </a:rPr>
            <a:t>115 </a:t>
          </a:r>
          <a:r>
            <a:rPr lang="hr-HR" sz="1100" dirty="0">
              <a:solidFill>
                <a:schemeClr val="tx1"/>
              </a:solidFill>
            </a:rPr>
            <a:t>korisnika</a:t>
          </a:r>
        </a:p>
      </dgm:t>
    </dgm:pt>
    <dgm:pt modelId="{3B9AEFFC-F049-4148-A566-F2715D5B89D9}" type="parTrans" cxnId="{4E748758-ABE8-4B47-998A-D2AC315A97B7}">
      <dgm:prSet/>
      <dgm:spPr/>
      <dgm:t>
        <a:bodyPr/>
        <a:lstStyle/>
        <a:p>
          <a:endParaRPr lang="hr-HR"/>
        </a:p>
      </dgm:t>
    </dgm:pt>
    <dgm:pt modelId="{21D3D8E9-D225-4550-8A7D-792665CB0811}" type="sibTrans" cxnId="{4E748758-ABE8-4B47-998A-D2AC315A97B7}">
      <dgm:prSet/>
      <dgm:spPr/>
      <dgm:t>
        <a:bodyPr/>
        <a:lstStyle/>
        <a:p>
          <a:endParaRPr lang="hr-HR"/>
        </a:p>
      </dgm:t>
    </dgm:pt>
    <dgm:pt modelId="{EDB98E85-61B9-46B9-99D7-A4D0553DEF6B}">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i-FI" sz="1100" dirty="0">
              <a:solidFill>
                <a:schemeClr val="tx1"/>
              </a:solidFill>
            </a:rPr>
            <a:t>Prosječna mirovina</a:t>
          </a:r>
          <a:r>
            <a:rPr lang="hr-HR" sz="1100" dirty="0">
              <a:solidFill>
                <a:schemeClr val="tx1"/>
              </a:solidFill>
            </a:rPr>
            <a:t>: </a:t>
          </a:r>
          <a:r>
            <a:rPr lang="fi-FI" sz="1100" dirty="0">
              <a:solidFill>
                <a:schemeClr val="tx1"/>
              </a:solidFill>
            </a:rPr>
            <a:t>2.8</a:t>
          </a:r>
          <a:r>
            <a:rPr lang="hr-HR" sz="1100" dirty="0">
              <a:solidFill>
                <a:schemeClr val="tx1"/>
              </a:solidFill>
            </a:rPr>
            <a:t>14</a:t>
          </a:r>
          <a:r>
            <a:rPr lang="fi-FI" sz="1100" dirty="0">
              <a:solidFill>
                <a:schemeClr val="tx1"/>
              </a:solidFill>
            </a:rPr>
            <a:t>,</a:t>
          </a:r>
          <a:r>
            <a:rPr lang="hr-HR" sz="1100" dirty="0">
              <a:solidFill>
                <a:schemeClr val="tx1"/>
              </a:solidFill>
            </a:rPr>
            <a:t>43</a:t>
          </a:r>
          <a:r>
            <a:rPr lang="fi-FI" sz="1100" dirty="0">
              <a:solidFill>
                <a:schemeClr val="tx1"/>
              </a:solidFill>
            </a:rPr>
            <a:t> kn</a:t>
          </a:r>
          <a:endParaRPr lang="hr-HR" sz="1100" dirty="0">
            <a:solidFill>
              <a:schemeClr val="tx1"/>
            </a:solidFill>
          </a:endParaRPr>
        </a:p>
      </dgm:t>
    </dgm:pt>
    <dgm:pt modelId="{A0A40DD7-944F-43B5-9F52-9420D231F9AB}" type="parTrans" cxnId="{4D2ABCF8-CF14-4994-8251-429D840361F8}">
      <dgm:prSet/>
      <dgm:spPr/>
      <dgm:t>
        <a:bodyPr/>
        <a:lstStyle/>
        <a:p>
          <a:endParaRPr lang="hr-HR"/>
        </a:p>
      </dgm:t>
    </dgm:pt>
    <dgm:pt modelId="{9389B3C3-28C5-4CDA-821D-B65004A04FB5}" type="sibTrans" cxnId="{4D2ABCF8-CF14-4994-8251-429D840361F8}">
      <dgm:prSet/>
      <dgm:spPr/>
      <dgm:t>
        <a:bodyPr/>
        <a:lstStyle/>
        <a:p>
          <a:endParaRPr lang="hr-HR"/>
        </a:p>
      </dgm:t>
    </dgm:pt>
    <dgm:pt modelId="{AFD8B727-88FD-49B3-A304-AA0FF0EA1411}">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a:solidFill>
                <a:schemeClr val="tx1"/>
              </a:solidFill>
            </a:rPr>
            <a:t>Pravo na obiteljsku mirovinu ne mogu ostvariti članovi obitelji po osnovi samoubojstva i smrti od posljedica ranjavanja, ozljede ili bolesti</a:t>
          </a:r>
        </a:p>
      </dgm:t>
    </dgm:pt>
    <dgm:pt modelId="{BD1CA344-42C8-4267-96F7-671F2D08F9E5}" type="parTrans" cxnId="{2563055C-95D3-4900-94E0-49EB054CCBC5}">
      <dgm:prSet/>
      <dgm:spPr/>
      <dgm:t>
        <a:bodyPr/>
        <a:lstStyle/>
        <a:p>
          <a:endParaRPr lang="hr-HR"/>
        </a:p>
      </dgm:t>
    </dgm:pt>
    <dgm:pt modelId="{4BB2102D-48C8-427E-871A-3EEFE461A30B}" type="sibTrans" cxnId="{2563055C-95D3-4900-94E0-49EB054CCBC5}">
      <dgm:prSet/>
      <dgm:spPr/>
      <dgm:t>
        <a:bodyPr/>
        <a:lstStyle/>
        <a:p>
          <a:endParaRPr lang="hr-HR"/>
        </a:p>
      </dgm:t>
    </dgm:pt>
    <dgm:pt modelId="{6406D7B7-1557-43DF-85D6-99A9B170B5B5}">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l-PL" sz="1100" b="0" dirty="0">
              <a:solidFill>
                <a:schemeClr val="tx1"/>
              </a:solidFill>
            </a:rPr>
            <a:t>Rok za podnošenje zahtjeva nije ograničen</a:t>
          </a:r>
          <a:endParaRPr lang="hr-HR" sz="1100" b="0" dirty="0">
            <a:solidFill>
              <a:schemeClr val="tx1"/>
            </a:solidFill>
          </a:endParaRPr>
        </a:p>
      </dgm:t>
    </dgm:pt>
    <dgm:pt modelId="{90B2FC8F-2CBC-4C79-9267-19D443476783}" type="parTrans" cxnId="{BC1F6CE8-5145-4B53-AE2B-1880B2560732}">
      <dgm:prSet/>
      <dgm:spPr/>
      <dgm:t>
        <a:bodyPr/>
        <a:lstStyle/>
        <a:p>
          <a:endParaRPr lang="hr-HR"/>
        </a:p>
      </dgm:t>
    </dgm:pt>
    <dgm:pt modelId="{BEEC4BEE-7724-4DFC-B0C7-4240F5403250}" type="sibTrans" cxnId="{BC1F6CE8-5145-4B53-AE2B-1880B2560732}">
      <dgm:prSet/>
      <dgm:spPr/>
      <dgm:t>
        <a:bodyPr/>
        <a:lstStyle/>
        <a:p>
          <a:endParaRPr lang="hr-HR"/>
        </a:p>
      </dgm:t>
    </dgm:pt>
    <dgm:pt modelId="{7F28BB06-4925-45C5-9075-E4802120C7C8}">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smtClean="0">
              <a:solidFill>
                <a:schemeClr val="tx1"/>
              </a:solidFill>
            </a:rPr>
            <a:t>666 </a:t>
          </a:r>
          <a:r>
            <a:rPr lang="hr-HR" sz="1100" b="0" dirty="0">
              <a:solidFill>
                <a:schemeClr val="tx1"/>
              </a:solidFill>
            </a:rPr>
            <a:t>korisnik</a:t>
          </a:r>
        </a:p>
      </dgm:t>
    </dgm:pt>
    <dgm:pt modelId="{91ADAFBB-DFAA-4854-B8D1-3DECB7698A06}" type="parTrans" cxnId="{215D1A9C-A16C-4210-A16D-34B94304317A}">
      <dgm:prSet/>
      <dgm:spPr/>
      <dgm:t>
        <a:bodyPr/>
        <a:lstStyle/>
        <a:p>
          <a:endParaRPr lang="hr-HR"/>
        </a:p>
      </dgm:t>
    </dgm:pt>
    <dgm:pt modelId="{D70EEA15-4FFB-47AE-8AD4-CB05B1354E3D}" type="sibTrans" cxnId="{215D1A9C-A16C-4210-A16D-34B94304317A}">
      <dgm:prSet/>
      <dgm:spPr/>
      <dgm:t>
        <a:bodyPr/>
        <a:lstStyle/>
        <a:p>
          <a:endParaRPr lang="hr-HR"/>
        </a:p>
      </dgm:t>
    </dgm:pt>
    <dgm:pt modelId="{D02A10FA-F39F-4AE1-8BED-DC11635FD604}">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i-FI" sz="1100" b="0" dirty="0">
              <a:solidFill>
                <a:schemeClr val="tx1"/>
              </a:solidFill>
            </a:rPr>
            <a:t>Prosječna mirovina</a:t>
          </a:r>
          <a:r>
            <a:rPr lang="hr-HR" sz="1100" b="0" dirty="0">
              <a:solidFill>
                <a:schemeClr val="tx1"/>
              </a:solidFill>
            </a:rPr>
            <a:t>: </a:t>
          </a:r>
          <a:r>
            <a:rPr lang="fi-FI" sz="1100" b="0" dirty="0">
              <a:solidFill>
                <a:schemeClr val="tx1"/>
              </a:solidFill>
            </a:rPr>
            <a:t>2.90</a:t>
          </a:r>
          <a:r>
            <a:rPr lang="hr-HR" sz="1100" b="0" dirty="0">
              <a:solidFill>
                <a:schemeClr val="tx1"/>
              </a:solidFill>
            </a:rPr>
            <a:t>5</a:t>
          </a:r>
          <a:r>
            <a:rPr lang="fi-FI" sz="1100" b="0" dirty="0">
              <a:solidFill>
                <a:schemeClr val="tx1"/>
              </a:solidFill>
            </a:rPr>
            <a:t>,</a:t>
          </a:r>
          <a:r>
            <a:rPr lang="hr-HR" sz="1100" b="0" dirty="0">
              <a:solidFill>
                <a:schemeClr val="tx1"/>
              </a:solidFill>
            </a:rPr>
            <a:t>75</a:t>
          </a:r>
          <a:r>
            <a:rPr lang="fi-FI" sz="1100" b="0" dirty="0">
              <a:solidFill>
                <a:schemeClr val="tx1"/>
              </a:solidFill>
            </a:rPr>
            <a:t> kn</a:t>
          </a:r>
          <a:endParaRPr lang="hr-HR" sz="1100" b="0" dirty="0">
            <a:solidFill>
              <a:schemeClr val="tx1"/>
            </a:solidFill>
          </a:endParaRPr>
        </a:p>
      </dgm:t>
    </dgm:pt>
    <dgm:pt modelId="{B0D953D3-442D-4A34-901B-D964E9F7D1D3}" type="parTrans" cxnId="{07A27489-99A9-4ED9-B18F-D7340C658A88}">
      <dgm:prSet/>
      <dgm:spPr/>
      <dgm:t>
        <a:bodyPr/>
        <a:lstStyle/>
        <a:p>
          <a:endParaRPr lang="hr-HR"/>
        </a:p>
      </dgm:t>
    </dgm:pt>
    <dgm:pt modelId="{B7C513C2-FE4C-445D-B3BF-7BBC9153BD26}" type="sibTrans" cxnId="{07A27489-99A9-4ED9-B18F-D7340C658A88}">
      <dgm:prSet/>
      <dgm:spPr/>
      <dgm:t>
        <a:bodyPr/>
        <a:lstStyle/>
        <a:p>
          <a:endParaRPr lang="hr-HR"/>
        </a:p>
      </dgm:t>
    </dgm:pt>
    <dgm:pt modelId="{B320240D-6BBA-41E4-9743-033EF98B5BBA}">
      <dgm:prSet custT="1"/>
      <dgm:spPr>
        <a:solidFill>
          <a:srgbClr val="FEE3C6"/>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600" b="0" dirty="0">
              <a:solidFill>
                <a:schemeClr val="tx1"/>
              </a:solidFill>
            </a:rPr>
            <a:t>NOVI ZAKON</a:t>
          </a:r>
        </a:p>
      </dgm:t>
    </dgm:pt>
    <dgm:pt modelId="{A1406C69-EB04-4706-AF16-4A32D9692975}" type="parTrans" cxnId="{9CC8F6DC-8065-41F9-AF68-9653FE5BBC1D}">
      <dgm:prSet/>
      <dgm:spPr/>
      <dgm:t>
        <a:bodyPr/>
        <a:lstStyle/>
        <a:p>
          <a:endParaRPr lang="hr-HR"/>
        </a:p>
      </dgm:t>
    </dgm:pt>
    <dgm:pt modelId="{9499E65E-8CCB-4E22-847D-F6C63A03A927}" type="sibTrans" cxnId="{9CC8F6DC-8065-41F9-AF68-9653FE5BBC1D}">
      <dgm:prSet/>
      <dgm:spPr/>
      <dgm:t>
        <a:bodyPr/>
        <a:lstStyle/>
        <a:p>
          <a:endParaRPr lang="hr-HR"/>
        </a:p>
      </dgm:t>
    </dgm:pt>
    <dgm:pt modelId="{9DE37D28-FEBE-4983-ADA2-F8001DB4D37C}">
      <dgm:prSet custT="1"/>
      <dgm:spPr>
        <a:solidFill>
          <a:srgbClr val="FEE3C6"/>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600" b="0" dirty="0">
              <a:solidFill>
                <a:schemeClr val="tx1"/>
              </a:solidFill>
            </a:rPr>
            <a:t>NOVI UGOVOR</a:t>
          </a:r>
        </a:p>
      </dgm:t>
    </dgm:pt>
    <dgm:pt modelId="{EE78FE65-2F9F-4D9B-B0B7-C319DCE1FEB8}" type="parTrans" cxnId="{2B4E838F-214A-4C2C-985F-6F60CE886849}">
      <dgm:prSet/>
      <dgm:spPr/>
      <dgm:t>
        <a:bodyPr/>
        <a:lstStyle/>
        <a:p>
          <a:endParaRPr lang="hr-HR"/>
        </a:p>
      </dgm:t>
    </dgm:pt>
    <dgm:pt modelId="{08386C55-F3D5-46BF-852A-FEF4734D49C5}" type="sibTrans" cxnId="{2B4E838F-214A-4C2C-985F-6F60CE886849}">
      <dgm:prSet/>
      <dgm:spPr/>
      <dgm:t>
        <a:bodyPr/>
        <a:lstStyle/>
        <a:p>
          <a:endParaRPr lang="hr-HR"/>
        </a:p>
      </dgm:t>
    </dgm:pt>
    <dgm:pt modelId="{FD7AE146-5A77-4507-952B-AD5447791994}">
      <dgm:prSet custT="1"/>
      <dgm:spPr>
        <a:solidFill>
          <a:srgbClr val="FEE3C6"/>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a:solidFill>
                <a:schemeClr val="tx1"/>
              </a:solidFill>
            </a:rPr>
            <a:t>Reguliranje novih  prava:</a:t>
          </a:r>
        </a:p>
      </dgm:t>
    </dgm:pt>
    <dgm:pt modelId="{A9487403-2E0D-452C-A1C2-BCFB5AE1CD3B}" type="parTrans" cxnId="{C176C018-B8D7-4A74-92BD-95C52B929A48}">
      <dgm:prSet/>
      <dgm:spPr/>
      <dgm:t>
        <a:bodyPr/>
        <a:lstStyle/>
        <a:p>
          <a:endParaRPr lang="hr-HR"/>
        </a:p>
      </dgm:t>
    </dgm:pt>
    <dgm:pt modelId="{02B10339-96C4-4C52-8294-F0781458F31E}" type="sibTrans" cxnId="{C176C018-B8D7-4A74-92BD-95C52B929A48}">
      <dgm:prSet/>
      <dgm:spPr/>
      <dgm:t>
        <a:bodyPr/>
        <a:lstStyle/>
        <a:p>
          <a:endParaRPr lang="hr-HR"/>
        </a:p>
      </dgm:t>
    </dgm:pt>
    <dgm:pt modelId="{A957D760-1D33-4F50-824F-951139EF386C}">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a:solidFill>
                <a:schemeClr val="tx1"/>
              </a:solidFill>
            </a:rPr>
            <a:t>jednokratna novčana pomoć </a:t>
          </a:r>
        </a:p>
      </dgm:t>
    </dgm:pt>
    <dgm:pt modelId="{1C412E83-7324-4047-B383-BF0C68FFA839}" type="parTrans" cxnId="{FC3ED4E7-5F69-4A65-B936-A13CB71CF201}">
      <dgm:prSet/>
      <dgm:spPr/>
      <dgm:t>
        <a:bodyPr/>
        <a:lstStyle/>
        <a:p>
          <a:endParaRPr lang="hr-HR"/>
        </a:p>
      </dgm:t>
    </dgm:pt>
    <dgm:pt modelId="{6F6B9B39-6368-470F-91A3-43EF874C1641}" type="sibTrans" cxnId="{FC3ED4E7-5F69-4A65-B936-A13CB71CF201}">
      <dgm:prSet/>
      <dgm:spPr/>
      <dgm:t>
        <a:bodyPr/>
        <a:lstStyle/>
        <a:p>
          <a:endParaRPr lang="hr-HR"/>
        </a:p>
      </dgm:t>
    </dgm:pt>
    <dgm:pt modelId="{F72FCA06-E96B-4977-BC97-B56547BE5527}">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a:solidFill>
                <a:schemeClr val="tx1"/>
              </a:solidFill>
            </a:rPr>
            <a:t>pravo na troškove prijevoza i ukopa</a:t>
          </a:r>
        </a:p>
      </dgm:t>
    </dgm:pt>
    <dgm:pt modelId="{58E2BAA0-CC8E-4D94-AD90-A8EFA7FC1281}" type="parTrans" cxnId="{68EA9E6E-6999-487A-88C6-D312D33A408C}">
      <dgm:prSet/>
      <dgm:spPr/>
      <dgm:t>
        <a:bodyPr/>
        <a:lstStyle/>
        <a:p>
          <a:endParaRPr lang="hr-HR"/>
        </a:p>
      </dgm:t>
    </dgm:pt>
    <dgm:pt modelId="{B879E980-5C73-49D6-85CF-E44058F1B1E2}" type="sibTrans" cxnId="{68EA9E6E-6999-487A-88C6-D312D33A408C}">
      <dgm:prSet/>
      <dgm:spPr/>
      <dgm:t>
        <a:bodyPr/>
        <a:lstStyle/>
        <a:p>
          <a:endParaRPr lang="hr-HR"/>
        </a:p>
      </dgm:t>
    </dgm:pt>
    <dgm:pt modelId="{7FB553ED-628A-41F6-A4FE-85170240F20D}">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a:solidFill>
                <a:schemeClr val="tx1"/>
              </a:solidFill>
            </a:rPr>
            <a:t>pravo na psihosocijalnu pomoć </a:t>
          </a:r>
        </a:p>
      </dgm:t>
    </dgm:pt>
    <dgm:pt modelId="{F7898803-77F0-4BDC-82E3-006A7C57A288}" type="parTrans" cxnId="{9EA2D9F4-97AD-4B3F-B4E8-8589197422FF}">
      <dgm:prSet/>
      <dgm:spPr/>
      <dgm:t>
        <a:bodyPr/>
        <a:lstStyle/>
        <a:p>
          <a:endParaRPr lang="hr-HR"/>
        </a:p>
      </dgm:t>
    </dgm:pt>
    <dgm:pt modelId="{41D6A4BF-E767-41EE-AF90-3F15173B601F}" type="sibTrans" cxnId="{9EA2D9F4-97AD-4B3F-B4E8-8589197422FF}">
      <dgm:prSet/>
      <dgm:spPr/>
      <dgm:t>
        <a:bodyPr/>
        <a:lstStyle/>
        <a:p>
          <a:endParaRPr lang="hr-HR"/>
        </a:p>
      </dgm:t>
    </dgm:pt>
    <dgm:pt modelId="{320E418C-1931-40A7-9A25-070E68A6FB2C}">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a:solidFill>
                <a:schemeClr val="tx1"/>
              </a:solidFill>
            </a:rPr>
            <a:t>pravo na invalidsku mirovinu za one pripadnike HVO- koji nisu podnijeli zahtjev u roku od 30 dana po važećem Ugovoru</a:t>
          </a:r>
        </a:p>
      </dgm:t>
    </dgm:pt>
    <dgm:pt modelId="{5D76F254-C68A-49D5-99C7-83C1555C6764}" type="parTrans" cxnId="{3A45BE07-2C47-4543-89C7-66B0E3839135}">
      <dgm:prSet/>
      <dgm:spPr/>
      <dgm:t>
        <a:bodyPr/>
        <a:lstStyle/>
        <a:p>
          <a:endParaRPr lang="hr-HR"/>
        </a:p>
      </dgm:t>
    </dgm:pt>
    <dgm:pt modelId="{C5FD8017-E3AF-4295-ACF5-941CF5C96227}" type="sibTrans" cxnId="{3A45BE07-2C47-4543-89C7-66B0E3839135}">
      <dgm:prSet/>
      <dgm:spPr/>
      <dgm:t>
        <a:bodyPr/>
        <a:lstStyle/>
        <a:p>
          <a:endParaRPr lang="hr-HR"/>
        </a:p>
      </dgm:t>
    </dgm:pt>
    <dgm:pt modelId="{09BF5E06-9062-4487-9B54-2287BAC4B3AD}">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a:solidFill>
                <a:schemeClr val="tx1"/>
              </a:solidFill>
            </a:rPr>
            <a:t>pravo na invalidsku mirovinu za RVI 100% I. skupine po osnovi bolesti ili ozljede  </a:t>
          </a:r>
        </a:p>
      </dgm:t>
    </dgm:pt>
    <dgm:pt modelId="{16E823DC-F46B-4A5F-86EE-24FF9D24A2C4}" type="parTrans" cxnId="{2C35D936-3E71-4D4C-9054-9F0DD6CEAC6C}">
      <dgm:prSet/>
      <dgm:spPr/>
      <dgm:t>
        <a:bodyPr/>
        <a:lstStyle/>
        <a:p>
          <a:endParaRPr lang="hr-HR"/>
        </a:p>
      </dgm:t>
    </dgm:pt>
    <dgm:pt modelId="{DE217EA1-ACF9-4F40-949F-63C5AFF3C1AE}" type="sibTrans" cxnId="{2C35D936-3E71-4D4C-9054-9F0DD6CEAC6C}">
      <dgm:prSet/>
      <dgm:spPr/>
      <dgm:t>
        <a:bodyPr/>
        <a:lstStyle/>
        <a:p>
          <a:endParaRPr lang="hr-HR"/>
        </a:p>
      </dgm:t>
    </dgm:pt>
    <dgm:pt modelId="{9DDDF997-0B5D-4EE5-B381-FAF179B6DB56}">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a:solidFill>
                <a:schemeClr val="tx1"/>
              </a:solidFill>
            </a:rPr>
            <a:t>pravo na obiteljsku mirovinu za članove obitelji pripadnika HVO-a koji su počinili samoubojstvo ili su umrli od posljedica ozljede, ranjavanja ili bolesti</a:t>
          </a:r>
        </a:p>
      </dgm:t>
    </dgm:pt>
    <dgm:pt modelId="{9E3CF8B3-BD0E-4D2A-BA17-F30979F1DB03}" type="parTrans" cxnId="{9CCCE35A-954C-4631-8898-00454E87923A}">
      <dgm:prSet/>
      <dgm:spPr/>
      <dgm:t>
        <a:bodyPr/>
        <a:lstStyle/>
        <a:p>
          <a:endParaRPr lang="hr-HR"/>
        </a:p>
      </dgm:t>
    </dgm:pt>
    <dgm:pt modelId="{BAC4550A-EE3E-40CA-B9B0-0906F3E71AB2}" type="sibTrans" cxnId="{9CCCE35A-954C-4631-8898-00454E87923A}">
      <dgm:prSet/>
      <dgm:spPr/>
      <dgm:t>
        <a:bodyPr/>
        <a:lstStyle/>
        <a:p>
          <a:endParaRPr lang="hr-HR"/>
        </a:p>
      </dgm:t>
    </dgm:pt>
    <dgm:pt modelId="{79769736-27E9-4C3C-B717-100CA6C8C252}">
      <dgm:prSet custT="1"/>
      <dgm:spPr>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sz="1100" b="0" dirty="0">
              <a:solidFill>
                <a:schemeClr val="tx1"/>
              </a:solidFill>
            </a:rPr>
            <a:t>Zaštita stečenih prava</a:t>
          </a:r>
        </a:p>
      </dgm:t>
    </dgm:pt>
    <dgm:pt modelId="{FB24BC9C-A890-48BD-B8F7-5D57E7E427A3}" type="parTrans" cxnId="{5260CAE4-70FA-4428-8F54-44659D0165F3}">
      <dgm:prSet/>
      <dgm:spPr/>
      <dgm:t>
        <a:bodyPr/>
        <a:lstStyle/>
        <a:p>
          <a:endParaRPr lang="hr-HR"/>
        </a:p>
      </dgm:t>
    </dgm:pt>
    <dgm:pt modelId="{D53F7EAA-4817-4F5E-B3D3-B1E9D304250D}" type="sibTrans" cxnId="{5260CAE4-70FA-4428-8F54-44659D0165F3}">
      <dgm:prSet/>
      <dgm:spPr/>
      <dgm:t>
        <a:bodyPr/>
        <a:lstStyle/>
        <a:p>
          <a:endParaRPr lang="hr-HR"/>
        </a:p>
      </dgm:t>
    </dgm:pt>
    <dgm:pt modelId="{81189D9C-DB88-4367-BC89-5822442E4ADA}" type="pres">
      <dgm:prSet presAssocID="{EE78A2DD-8E9A-404D-BD2F-01FF03D5CF13}" presName="theList" presStyleCnt="0">
        <dgm:presLayoutVars>
          <dgm:dir/>
          <dgm:animLvl val="lvl"/>
          <dgm:resizeHandles val="exact"/>
        </dgm:presLayoutVars>
      </dgm:prSet>
      <dgm:spPr/>
      <dgm:t>
        <a:bodyPr/>
        <a:lstStyle/>
        <a:p>
          <a:endParaRPr lang="hr-HR"/>
        </a:p>
      </dgm:t>
    </dgm:pt>
    <dgm:pt modelId="{D3A82735-6077-4949-BB36-35A65F1EDEBB}" type="pres">
      <dgm:prSet presAssocID="{57572A54-E466-485D-B942-5D4E9320615E}" presName="compNode" presStyleCnt="0"/>
      <dgm:spPr/>
    </dgm:pt>
    <dgm:pt modelId="{D68F063E-0E74-4335-9D97-A74908EB12CA}" type="pres">
      <dgm:prSet presAssocID="{57572A54-E466-485D-B942-5D4E9320615E}" presName="aNode" presStyleLbl="bgShp" presStyleIdx="0" presStyleCnt="4" custScaleX="130263"/>
      <dgm:spPr/>
      <dgm:t>
        <a:bodyPr/>
        <a:lstStyle/>
        <a:p>
          <a:endParaRPr lang="hr-HR"/>
        </a:p>
      </dgm:t>
    </dgm:pt>
    <dgm:pt modelId="{C3D17E9D-5BCF-42E7-B2D5-266AD2DC0761}" type="pres">
      <dgm:prSet presAssocID="{57572A54-E466-485D-B942-5D4E9320615E}" presName="textNode" presStyleLbl="bgShp" presStyleIdx="0" presStyleCnt="4"/>
      <dgm:spPr/>
      <dgm:t>
        <a:bodyPr/>
        <a:lstStyle/>
        <a:p>
          <a:endParaRPr lang="hr-HR"/>
        </a:p>
      </dgm:t>
    </dgm:pt>
    <dgm:pt modelId="{CC82627D-C5E5-4980-BF84-35B816EAFA63}" type="pres">
      <dgm:prSet presAssocID="{57572A54-E466-485D-B942-5D4E9320615E}" presName="compChildNode" presStyleCnt="0"/>
      <dgm:spPr/>
    </dgm:pt>
    <dgm:pt modelId="{5660E8A6-0C18-49E4-9ECC-7C6F1F34A3B6}" type="pres">
      <dgm:prSet presAssocID="{57572A54-E466-485D-B942-5D4E9320615E}" presName="theInnerList" presStyleCnt="0"/>
      <dgm:spPr/>
    </dgm:pt>
    <dgm:pt modelId="{3AB6BC3C-A0B5-4DC8-9144-8BC9AD2D107B}" type="pres">
      <dgm:prSet presAssocID="{D1226683-6F17-49F5-A6AA-B8A334B3035D}" presName="childNode" presStyleLbl="node1" presStyleIdx="0" presStyleCnt="18" custScaleX="154081" custScaleY="106472" custLinFactY="-16625" custLinFactNeighborY="-100000">
        <dgm:presLayoutVars>
          <dgm:bulletEnabled val="1"/>
        </dgm:presLayoutVars>
      </dgm:prSet>
      <dgm:spPr/>
      <dgm:t>
        <a:bodyPr/>
        <a:lstStyle/>
        <a:p>
          <a:endParaRPr lang="hr-HR"/>
        </a:p>
      </dgm:t>
    </dgm:pt>
    <dgm:pt modelId="{41080C63-2445-4D63-AA82-0A12EF8B0AD5}" type="pres">
      <dgm:prSet presAssocID="{D1226683-6F17-49F5-A6AA-B8A334B3035D}" presName="aSpace2" presStyleCnt="0"/>
      <dgm:spPr/>
    </dgm:pt>
    <dgm:pt modelId="{EDB86C40-AAA5-4A56-A4C2-81C93962C2EB}" type="pres">
      <dgm:prSet presAssocID="{4F2D40FB-A8C3-498D-998A-7E2F95B98FD4}" presName="childNode" presStyleLbl="node1" presStyleIdx="1" presStyleCnt="18" custScaleX="154081" custLinFactY="-5113" custLinFactNeighborX="1983" custLinFactNeighborY="-100000">
        <dgm:presLayoutVars>
          <dgm:bulletEnabled val="1"/>
        </dgm:presLayoutVars>
      </dgm:prSet>
      <dgm:spPr/>
      <dgm:t>
        <a:bodyPr/>
        <a:lstStyle/>
        <a:p>
          <a:endParaRPr lang="hr-HR"/>
        </a:p>
      </dgm:t>
    </dgm:pt>
    <dgm:pt modelId="{C02B3A1A-CAD9-4F14-8A10-8860ADD0AFDF}" type="pres">
      <dgm:prSet presAssocID="{4F2D40FB-A8C3-498D-998A-7E2F95B98FD4}" presName="aSpace2" presStyleCnt="0"/>
      <dgm:spPr/>
    </dgm:pt>
    <dgm:pt modelId="{EAA920C3-FF2E-4E70-9D2F-E961240E1EB1}" type="pres">
      <dgm:prSet presAssocID="{F80D13D1-1DD2-46B0-AB56-BCE5B17A8533}" presName="childNode" presStyleLbl="node1" presStyleIdx="2" presStyleCnt="18" custScaleX="154081" custScaleY="80624" custLinFactNeighborX="1983" custLinFactNeighborY="22563">
        <dgm:presLayoutVars>
          <dgm:bulletEnabled val="1"/>
        </dgm:presLayoutVars>
      </dgm:prSet>
      <dgm:spPr/>
      <dgm:t>
        <a:bodyPr/>
        <a:lstStyle/>
        <a:p>
          <a:endParaRPr lang="hr-HR"/>
        </a:p>
      </dgm:t>
    </dgm:pt>
    <dgm:pt modelId="{36B7286D-E8E0-433F-BA23-32A6FDAC18BC}" type="pres">
      <dgm:prSet presAssocID="{F80D13D1-1DD2-46B0-AB56-BCE5B17A8533}" presName="aSpace2" presStyleCnt="0"/>
      <dgm:spPr/>
    </dgm:pt>
    <dgm:pt modelId="{CC320D26-2CA6-4A4E-B667-B7EED2EE076E}" type="pres">
      <dgm:prSet presAssocID="{858D6302-C0EF-488E-ABDF-BF28CA80F8CC}" presName="childNode" presStyleLbl="node1" presStyleIdx="3" presStyleCnt="18" custScaleX="154081" custScaleY="63796" custLinFactNeighborX="1983" custLinFactNeighborY="90846">
        <dgm:presLayoutVars>
          <dgm:bulletEnabled val="1"/>
        </dgm:presLayoutVars>
      </dgm:prSet>
      <dgm:spPr/>
      <dgm:t>
        <a:bodyPr/>
        <a:lstStyle/>
        <a:p>
          <a:endParaRPr lang="hr-HR"/>
        </a:p>
      </dgm:t>
    </dgm:pt>
    <dgm:pt modelId="{BFA312AA-744C-40B3-9B13-E3ECA7B42018}" type="pres">
      <dgm:prSet presAssocID="{858D6302-C0EF-488E-ABDF-BF28CA80F8CC}" presName="aSpace2" presStyleCnt="0"/>
      <dgm:spPr/>
    </dgm:pt>
    <dgm:pt modelId="{EC42F67F-CB8C-480F-AC31-E2675DE772DA}" type="pres">
      <dgm:prSet presAssocID="{EDB98E85-61B9-46B9-99D7-A4D0553DEF6B}" presName="childNode" presStyleLbl="node1" presStyleIdx="4" presStyleCnt="18" custScaleX="154081" custScaleY="78948" custLinFactY="2500" custLinFactNeighborX="1983" custLinFactNeighborY="100000">
        <dgm:presLayoutVars>
          <dgm:bulletEnabled val="1"/>
        </dgm:presLayoutVars>
      </dgm:prSet>
      <dgm:spPr/>
      <dgm:t>
        <a:bodyPr/>
        <a:lstStyle/>
        <a:p>
          <a:endParaRPr lang="hr-HR"/>
        </a:p>
      </dgm:t>
    </dgm:pt>
    <dgm:pt modelId="{5C40637D-5029-4A3D-9572-31B1EA7595CE}" type="pres">
      <dgm:prSet presAssocID="{57572A54-E466-485D-B942-5D4E9320615E}" presName="aSpace" presStyleCnt="0"/>
      <dgm:spPr/>
    </dgm:pt>
    <dgm:pt modelId="{0EDE2097-6F9C-4CFE-8177-2B56994A1D74}" type="pres">
      <dgm:prSet presAssocID="{CE99C1A4-E3B3-48F1-8C6C-37321EC1DC2A}" presName="compNode" presStyleCnt="0"/>
      <dgm:spPr/>
    </dgm:pt>
    <dgm:pt modelId="{83B6B4BF-888E-45DD-83FB-27F1B8174392}" type="pres">
      <dgm:prSet presAssocID="{CE99C1A4-E3B3-48F1-8C6C-37321EC1DC2A}" presName="aNode" presStyleLbl="bgShp" presStyleIdx="1" presStyleCnt="4" custScaleX="115724"/>
      <dgm:spPr/>
      <dgm:t>
        <a:bodyPr/>
        <a:lstStyle/>
        <a:p>
          <a:endParaRPr lang="hr-HR"/>
        </a:p>
      </dgm:t>
    </dgm:pt>
    <dgm:pt modelId="{D6FE4EF9-1A7D-4CEF-AA21-6A5EC1AE3228}" type="pres">
      <dgm:prSet presAssocID="{CE99C1A4-E3B3-48F1-8C6C-37321EC1DC2A}" presName="textNode" presStyleLbl="bgShp" presStyleIdx="1" presStyleCnt="4"/>
      <dgm:spPr/>
      <dgm:t>
        <a:bodyPr/>
        <a:lstStyle/>
        <a:p>
          <a:endParaRPr lang="hr-HR"/>
        </a:p>
      </dgm:t>
    </dgm:pt>
    <dgm:pt modelId="{57477F91-92C0-4253-97B8-59D579A73450}" type="pres">
      <dgm:prSet presAssocID="{CE99C1A4-E3B3-48F1-8C6C-37321EC1DC2A}" presName="compChildNode" presStyleCnt="0"/>
      <dgm:spPr/>
    </dgm:pt>
    <dgm:pt modelId="{0F1F042A-93A7-4C7D-A1B9-94530BC86E59}" type="pres">
      <dgm:prSet presAssocID="{CE99C1A4-E3B3-48F1-8C6C-37321EC1DC2A}" presName="theInnerList" presStyleCnt="0"/>
      <dgm:spPr/>
    </dgm:pt>
    <dgm:pt modelId="{9B277C06-6DD7-407F-A76B-7FDF50CD1A6C}" type="pres">
      <dgm:prSet presAssocID="{603B5A95-A401-4FDA-B8BF-AD4CA9140E11}" presName="childNode" presStyleLbl="node1" presStyleIdx="5" presStyleCnt="18" custScaleX="141273" custScaleY="140436" custLinFactY="-40589" custLinFactNeighborX="79" custLinFactNeighborY="-100000">
        <dgm:presLayoutVars>
          <dgm:bulletEnabled val="1"/>
        </dgm:presLayoutVars>
      </dgm:prSet>
      <dgm:spPr/>
      <dgm:t>
        <a:bodyPr/>
        <a:lstStyle/>
        <a:p>
          <a:endParaRPr lang="hr-HR"/>
        </a:p>
      </dgm:t>
    </dgm:pt>
    <dgm:pt modelId="{B4A86D9E-CA78-45F4-8468-CC71ECEC46B3}" type="pres">
      <dgm:prSet presAssocID="{603B5A95-A401-4FDA-B8BF-AD4CA9140E11}" presName="aSpace2" presStyleCnt="0"/>
      <dgm:spPr/>
    </dgm:pt>
    <dgm:pt modelId="{9B572B3B-DBD2-4F88-9D43-EAD85AB8BB52}" type="pres">
      <dgm:prSet presAssocID="{AFD8B727-88FD-49B3-A304-AA0FF0EA1411}" presName="childNode" presStyleLbl="node1" presStyleIdx="6" presStyleCnt="18" custScaleX="143826" custScaleY="197732" custLinFactY="-23748" custLinFactNeighborY="-100000">
        <dgm:presLayoutVars>
          <dgm:bulletEnabled val="1"/>
        </dgm:presLayoutVars>
      </dgm:prSet>
      <dgm:spPr/>
      <dgm:t>
        <a:bodyPr/>
        <a:lstStyle/>
        <a:p>
          <a:endParaRPr lang="hr-HR"/>
        </a:p>
      </dgm:t>
    </dgm:pt>
    <dgm:pt modelId="{CCD12CC3-1783-4477-8037-A936204E476C}" type="pres">
      <dgm:prSet presAssocID="{AFD8B727-88FD-49B3-A304-AA0FF0EA1411}" presName="aSpace2" presStyleCnt="0"/>
      <dgm:spPr/>
    </dgm:pt>
    <dgm:pt modelId="{5FF7AA4B-3378-4653-A221-191483F3F428}" type="pres">
      <dgm:prSet presAssocID="{6406D7B7-1557-43DF-85D6-99A9B170B5B5}" presName="childNode" presStyleLbl="node1" presStyleIdx="7" presStyleCnt="18" custScaleX="143826" custLinFactNeighborX="1983" custLinFactNeighborY="-83086">
        <dgm:presLayoutVars>
          <dgm:bulletEnabled val="1"/>
        </dgm:presLayoutVars>
      </dgm:prSet>
      <dgm:spPr/>
      <dgm:t>
        <a:bodyPr/>
        <a:lstStyle/>
        <a:p>
          <a:endParaRPr lang="hr-HR"/>
        </a:p>
      </dgm:t>
    </dgm:pt>
    <dgm:pt modelId="{5D5788ED-7BFA-468D-936A-CF1F34019160}" type="pres">
      <dgm:prSet presAssocID="{6406D7B7-1557-43DF-85D6-99A9B170B5B5}" presName="aSpace2" presStyleCnt="0"/>
      <dgm:spPr/>
    </dgm:pt>
    <dgm:pt modelId="{78EB8E37-3988-4AFC-A44D-B3F7F3E65EFC}" type="pres">
      <dgm:prSet presAssocID="{7F28BB06-4925-45C5-9075-E4802120C7C8}" presName="childNode" presStyleLbl="node1" presStyleIdx="8" presStyleCnt="18" custScaleX="143826" custLinFactNeighborX="1983" custLinFactNeighborY="-3936">
        <dgm:presLayoutVars>
          <dgm:bulletEnabled val="1"/>
        </dgm:presLayoutVars>
      </dgm:prSet>
      <dgm:spPr/>
      <dgm:t>
        <a:bodyPr/>
        <a:lstStyle/>
        <a:p>
          <a:endParaRPr lang="hr-HR"/>
        </a:p>
      </dgm:t>
    </dgm:pt>
    <dgm:pt modelId="{19FBC420-7089-4B01-97D8-4D0E5EC0E41E}" type="pres">
      <dgm:prSet presAssocID="{7F28BB06-4925-45C5-9075-E4802120C7C8}" presName="aSpace2" presStyleCnt="0"/>
      <dgm:spPr/>
    </dgm:pt>
    <dgm:pt modelId="{AA3CF872-9CF1-4CF5-B51C-1B221201F791}" type="pres">
      <dgm:prSet presAssocID="{D02A10FA-F39F-4AE1-8BED-DC11635FD604}" presName="childNode" presStyleLbl="node1" presStyleIdx="9" presStyleCnt="18" custScaleX="143826" custLinFactNeighborX="1983" custLinFactNeighborY="75213">
        <dgm:presLayoutVars>
          <dgm:bulletEnabled val="1"/>
        </dgm:presLayoutVars>
      </dgm:prSet>
      <dgm:spPr/>
      <dgm:t>
        <a:bodyPr/>
        <a:lstStyle/>
        <a:p>
          <a:endParaRPr lang="hr-HR"/>
        </a:p>
      </dgm:t>
    </dgm:pt>
    <dgm:pt modelId="{0DB943F5-6E6D-466B-8CAF-23E424DD2633}" type="pres">
      <dgm:prSet presAssocID="{CE99C1A4-E3B3-48F1-8C6C-37321EC1DC2A}" presName="aSpace" presStyleCnt="0"/>
      <dgm:spPr/>
    </dgm:pt>
    <dgm:pt modelId="{7015297F-74FC-45C9-BC54-CF29FF4D1CF3}" type="pres">
      <dgm:prSet presAssocID="{B320240D-6BBA-41E4-9743-033EF98B5BBA}" presName="compNode" presStyleCnt="0"/>
      <dgm:spPr/>
    </dgm:pt>
    <dgm:pt modelId="{6B64EE3C-73B3-426A-9ECB-5461E6BCF5C5}" type="pres">
      <dgm:prSet presAssocID="{B320240D-6BBA-41E4-9743-033EF98B5BBA}" presName="aNode" presStyleLbl="bgShp" presStyleIdx="2" presStyleCnt="4"/>
      <dgm:spPr/>
      <dgm:t>
        <a:bodyPr/>
        <a:lstStyle/>
        <a:p>
          <a:endParaRPr lang="hr-HR"/>
        </a:p>
      </dgm:t>
    </dgm:pt>
    <dgm:pt modelId="{EE33EB42-516A-42BC-B0BA-0246C03A56EB}" type="pres">
      <dgm:prSet presAssocID="{B320240D-6BBA-41E4-9743-033EF98B5BBA}" presName="textNode" presStyleLbl="bgShp" presStyleIdx="2" presStyleCnt="4"/>
      <dgm:spPr/>
      <dgm:t>
        <a:bodyPr/>
        <a:lstStyle/>
        <a:p>
          <a:endParaRPr lang="hr-HR"/>
        </a:p>
      </dgm:t>
    </dgm:pt>
    <dgm:pt modelId="{1B8298C7-FC78-40BD-9C5F-44A22C823391}" type="pres">
      <dgm:prSet presAssocID="{B320240D-6BBA-41E4-9743-033EF98B5BBA}" presName="compChildNode" presStyleCnt="0"/>
      <dgm:spPr/>
    </dgm:pt>
    <dgm:pt modelId="{3B221AAF-90D6-40CD-BF32-F9FFACA295BB}" type="pres">
      <dgm:prSet presAssocID="{B320240D-6BBA-41E4-9743-033EF98B5BBA}" presName="theInnerList" presStyleCnt="0"/>
      <dgm:spPr/>
    </dgm:pt>
    <dgm:pt modelId="{91162FEB-BFCA-4346-8C9F-8F88A7C4E9D3}" type="pres">
      <dgm:prSet presAssocID="{320E418C-1931-40A7-9A25-070E68A6FB2C}" presName="childNode" presStyleLbl="node1" presStyleIdx="10" presStyleCnt="18" custScaleX="119169" custScaleY="258156" custLinFactY="-56815" custLinFactNeighborY="-100000">
        <dgm:presLayoutVars>
          <dgm:bulletEnabled val="1"/>
        </dgm:presLayoutVars>
      </dgm:prSet>
      <dgm:spPr/>
      <dgm:t>
        <a:bodyPr/>
        <a:lstStyle/>
        <a:p>
          <a:endParaRPr lang="hr-HR"/>
        </a:p>
      </dgm:t>
    </dgm:pt>
    <dgm:pt modelId="{4E2F7623-FDFB-418B-AEA8-FE7764AD2D49}" type="pres">
      <dgm:prSet presAssocID="{320E418C-1931-40A7-9A25-070E68A6FB2C}" presName="aSpace2" presStyleCnt="0"/>
      <dgm:spPr/>
    </dgm:pt>
    <dgm:pt modelId="{C5D98E35-9B52-4BD0-9D3F-69F08F01AE3E}" type="pres">
      <dgm:prSet presAssocID="{09BF5E06-9062-4487-9B54-2287BAC4B3AD}" presName="childNode" presStyleLbl="node1" presStyleIdx="11" presStyleCnt="18" custScaleX="119169" custScaleY="159798" custLinFactY="-21785" custLinFactNeighborY="-100000">
        <dgm:presLayoutVars>
          <dgm:bulletEnabled val="1"/>
        </dgm:presLayoutVars>
      </dgm:prSet>
      <dgm:spPr/>
      <dgm:t>
        <a:bodyPr/>
        <a:lstStyle/>
        <a:p>
          <a:endParaRPr lang="hr-HR"/>
        </a:p>
      </dgm:t>
    </dgm:pt>
    <dgm:pt modelId="{C0B77A9F-E3BB-490B-B44F-D1410E3A659F}" type="pres">
      <dgm:prSet presAssocID="{09BF5E06-9062-4487-9B54-2287BAC4B3AD}" presName="aSpace2" presStyleCnt="0"/>
      <dgm:spPr/>
    </dgm:pt>
    <dgm:pt modelId="{1F560FEB-13B7-4160-A296-2B0FD6B87CFB}" type="pres">
      <dgm:prSet presAssocID="{9DDDF997-0B5D-4EE5-B381-FAF179B6DB56}" presName="childNode" presStyleLbl="node1" presStyleIdx="12" presStyleCnt="18" custScaleX="119169" custScaleY="320522" custLinFactNeighborY="-99854">
        <dgm:presLayoutVars>
          <dgm:bulletEnabled val="1"/>
        </dgm:presLayoutVars>
      </dgm:prSet>
      <dgm:spPr/>
      <dgm:t>
        <a:bodyPr/>
        <a:lstStyle/>
        <a:p>
          <a:endParaRPr lang="hr-HR"/>
        </a:p>
      </dgm:t>
    </dgm:pt>
    <dgm:pt modelId="{5B091403-ACC1-4107-97EC-F184029A71F5}" type="pres">
      <dgm:prSet presAssocID="{9DDDF997-0B5D-4EE5-B381-FAF179B6DB56}" presName="aSpace2" presStyleCnt="0"/>
      <dgm:spPr/>
    </dgm:pt>
    <dgm:pt modelId="{B404498B-A011-458D-8C70-7D4837BB0B8D}" type="pres">
      <dgm:prSet presAssocID="{79769736-27E9-4C3C-B717-100CA6C8C252}" presName="childNode" presStyleLbl="node1" presStyleIdx="13" presStyleCnt="18" custScaleX="119169" custLinFactNeighborX="2767" custLinFactNeighborY="86825">
        <dgm:presLayoutVars>
          <dgm:bulletEnabled val="1"/>
        </dgm:presLayoutVars>
      </dgm:prSet>
      <dgm:spPr/>
      <dgm:t>
        <a:bodyPr/>
        <a:lstStyle/>
        <a:p>
          <a:endParaRPr lang="hr-HR"/>
        </a:p>
      </dgm:t>
    </dgm:pt>
    <dgm:pt modelId="{9A261387-B45E-4D02-BA18-3545C6D89CE8}" type="pres">
      <dgm:prSet presAssocID="{B320240D-6BBA-41E4-9743-033EF98B5BBA}" presName="aSpace" presStyleCnt="0"/>
      <dgm:spPr/>
    </dgm:pt>
    <dgm:pt modelId="{074CB0A9-B17F-442B-B291-B3E7086773FC}" type="pres">
      <dgm:prSet presAssocID="{9DE37D28-FEBE-4983-ADA2-F8001DB4D37C}" presName="compNode" presStyleCnt="0"/>
      <dgm:spPr/>
    </dgm:pt>
    <dgm:pt modelId="{0992B8A1-DC04-458D-81A0-383738CF64A6}" type="pres">
      <dgm:prSet presAssocID="{9DE37D28-FEBE-4983-ADA2-F8001DB4D37C}" presName="aNode" presStyleLbl="bgShp" presStyleIdx="3" presStyleCnt="4"/>
      <dgm:spPr/>
      <dgm:t>
        <a:bodyPr/>
        <a:lstStyle/>
        <a:p>
          <a:endParaRPr lang="hr-HR"/>
        </a:p>
      </dgm:t>
    </dgm:pt>
    <dgm:pt modelId="{E860B597-074C-4155-91CB-E72F15B7721F}" type="pres">
      <dgm:prSet presAssocID="{9DE37D28-FEBE-4983-ADA2-F8001DB4D37C}" presName="textNode" presStyleLbl="bgShp" presStyleIdx="3" presStyleCnt="4"/>
      <dgm:spPr/>
      <dgm:t>
        <a:bodyPr/>
        <a:lstStyle/>
        <a:p>
          <a:endParaRPr lang="hr-HR"/>
        </a:p>
      </dgm:t>
    </dgm:pt>
    <dgm:pt modelId="{5DF0F8D0-967D-4B89-9D40-18C676D5C671}" type="pres">
      <dgm:prSet presAssocID="{9DE37D28-FEBE-4983-ADA2-F8001DB4D37C}" presName="compChildNode" presStyleCnt="0"/>
      <dgm:spPr/>
    </dgm:pt>
    <dgm:pt modelId="{BA17CE16-F6CF-4AFF-B4EE-4597A3B322A3}" type="pres">
      <dgm:prSet presAssocID="{9DE37D28-FEBE-4983-ADA2-F8001DB4D37C}" presName="theInnerList" presStyleCnt="0"/>
      <dgm:spPr/>
    </dgm:pt>
    <dgm:pt modelId="{7C9A46CD-0F23-4B77-B2F6-5E403334CE43}" type="pres">
      <dgm:prSet presAssocID="{FD7AE146-5A77-4507-952B-AD5447791994}" presName="childNode" presStyleLbl="node1" presStyleIdx="14" presStyleCnt="18" custScaleY="59604" custLinFactY="-11389" custLinFactNeighborX="1664" custLinFactNeighborY="-100000">
        <dgm:presLayoutVars>
          <dgm:bulletEnabled val="1"/>
        </dgm:presLayoutVars>
      </dgm:prSet>
      <dgm:spPr/>
      <dgm:t>
        <a:bodyPr/>
        <a:lstStyle/>
        <a:p>
          <a:endParaRPr lang="hr-HR"/>
        </a:p>
      </dgm:t>
    </dgm:pt>
    <dgm:pt modelId="{B0461002-D353-47AA-AC88-847FDE12804A}" type="pres">
      <dgm:prSet presAssocID="{FD7AE146-5A77-4507-952B-AD5447791994}" presName="aSpace2" presStyleCnt="0"/>
      <dgm:spPr/>
    </dgm:pt>
    <dgm:pt modelId="{F810BB9D-D340-4422-8BE4-5B4C701E0652}" type="pres">
      <dgm:prSet presAssocID="{A957D760-1D33-4F50-824F-951139EF386C}" presName="childNode" presStyleLbl="node1" presStyleIdx="15" presStyleCnt="18" custLinFactY="-10139" custLinFactNeighborY="-100000">
        <dgm:presLayoutVars>
          <dgm:bulletEnabled val="1"/>
        </dgm:presLayoutVars>
      </dgm:prSet>
      <dgm:spPr/>
      <dgm:t>
        <a:bodyPr/>
        <a:lstStyle/>
        <a:p>
          <a:endParaRPr lang="hr-HR"/>
        </a:p>
      </dgm:t>
    </dgm:pt>
    <dgm:pt modelId="{03B2C0DC-45BC-40F1-9A65-3C22E4DB2D14}" type="pres">
      <dgm:prSet presAssocID="{A957D760-1D33-4F50-824F-951139EF386C}" presName="aSpace2" presStyleCnt="0"/>
      <dgm:spPr/>
    </dgm:pt>
    <dgm:pt modelId="{380CA0EC-517A-4CBC-A726-59D71A82A3F9}" type="pres">
      <dgm:prSet presAssocID="{F72FCA06-E96B-4977-BC97-B56547BE5527}" presName="childNode" presStyleLbl="node1" presStyleIdx="16" presStyleCnt="18" custLinFactY="-2260" custLinFactNeighborY="-100000">
        <dgm:presLayoutVars>
          <dgm:bulletEnabled val="1"/>
        </dgm:presLayoutVars>
      </dgm:prSet>
      <dgm:spPr/>
      <dgm:t>
        <a:bodyPr/>
        <a:lstStyle/>
        <a:p>
          <a:endParaRPr lang="hr-HR"/>
        </a:p>
      </dgm:t>
    </dgm:pt>
    <dgm:pt modelId="{AEB53D63-8F2D-403A-A55A-4B3710C563F3}" type="pres">
      <dgm:prSet presAssocID="{F72FCA06-E96B-4977-BC97-B56547BE5527}" presName="aSpace2" presStyleCnt="0"/>
      <dgm:spPr/>
    </dgm:pt>
    <dgm:pt modelId="{AFD150B4-DC17-4583-9C9F-F5C7168BF15A}" type="pres">
      <dgm:prSet presAssocID="{7FB553ED-628A-41F6-A4FE-85170240F20D}" presName="childNode" presStyleLbl="node1" presStyleIdx="17" presStyleCnt="18" custLinFactNeighborY="-10069">
        <dgm:presLayoutVars>
          <dgm:bulletEnabled val="1"/>
        </dgm:presLayoutVars>
      </dgm:prSet>
      <dgm:spPr/>
      <dgm:t>
        <a:bodyPr/>
        <a:lstStyle/>
        <a:p>
          <a:endParaRPr lang="hr-HR"/>
        </a:p>
      </dgm:t>
    </dgm:pt>
  </dgm:ptLst>
  <dgm:cxnLst>
    <dgm:cxn modelId="{4D2ABCF8-CF14-4994-8251-429D840361F8}" srcId="{57572A54-E466-485D-B942-5D4E9320615E}" destId="{EDB98E85-61B9-46B9-99D7-A4D0553DEF6B}" srcOrd="4" destOrd="0" parTransId="{A0A40DD7-944F-43B5-9F52-9420D231F9AB}" sibTransId="{9389B3C3-28C5-4CDA-821D-B65004A04FB5}"/>
    <dgm:cxn modelId="{B678D64C-3D81-4341-9EC0-D0B281B9B78A}" type="presOf" srcId="{7F28BB06-4925-45C5-9075-E4802120C7C8}" destId="{78EB8E37-3988-4AFC-A44D-B3F7F3E65EFC}" srcOrd="0" destOrd="0" presId="urn:microsoft.com/office/officeart/2005/8/layout/lProcess2"/>
    <dgm:cxn modelId="{9CCCE35A-954C-4631-8898-00454E87923A}" srcId="{B320240D-6BBA-41E4-9743-033EF98B5BBA}" destId="{9DDDF997-0B5D-4EE5-B381-FAF179B6DB56}" srcOrd="2" destOrd="0" parTransId="{9E3CF8B3-BD0E-4D2A-BA17-F30979F1DB03}" sibTransId="{BAC4550A-EE3E-40CA-B9B0-0906F3E71AB2}"/>
    <dgm:cxn modelId="{78174040-71B2-4A9C-B788-1CBA3954E0B8}" type="presOf" srcId="{CE99C1A4-E3B3-48F1-8C6C-37321EC1DC2A}" destId="{D6FE4EF9-1A7D-4CEF-AA21-6A5EC1AE3228}" srcOrd="1" destOrd="0" presId="urn:microsoft.com/office/officeart/2005/8/layout/lProcess2"/>
    <dgm:cxn modelId="{9CC8F6DC-8065-41F9-AF68-9653FE5BBC1D}" srcId="{EE78A2DD-8E9A-404D-BD2F-01FF03D5CF13}" destId="{B320240D-6BBA-41E4-9743-033EF98B5BBA}" srcOrd="2" destOrd="0" parTransId="{A1406C69-EB04-4706-AF16-4A32D9692975}" sibTransId="{9499E65E-8CCB-4E22-847D-F6C63A03A927}"/>
    <dgm:cxn modelId="{2C35D936-3E71-4D4C-9054-9F0DD6CEAC6C}" srcId="{B320240D-6BBA-41E4-9743-033EF98B5BBA}" destId="{09BF5E06-9062-4487-9B54-2287BAC4B3AD}" srcOrd="1" destOrd="0" parTransId="{16E823DC-F46B-4A5F-86EE-24FF9D24A2C4}" sibTransId="{DE217EA1-ACF9-4F40-949F-63C5AFF3C1AE}"/>
    <dgm:cxn modelId="{7C249FFE-1800-4356-90C8-532C290F576D}" srcId="{EE78A2DD-8E9A-404D-BD2F-01FF03D5CF13}" destId="{CE99C1A4-E3B3-48F1-8C6C-37321EC1DC2A}" srcOrd="1" destOrd="0" parTransId="{E964BF86-B59C-433F-9D3B-54E5CCE3A6A7}" sibTransId="{4E013EA7-AC12-4315-AB29-A523E4B976B2}"/>
    <dgm:cxn modelId="{F33DC2E6-7110-43D9-9BCA-E8B85E8410FF}" type="presOf" srcId="{320E418C-1931-40A7-9A25-070E68A6FB2C}" destId="{91162FEB-BFCA-4346-8C9F-8F88A7C4E9D3}" srcOrd="0" destOrd="0" presId="urn:microsoft.com/office/officeart/2005/8/layout/lProcess2"/>
    <dgm:cxn modelId="{23A4AECF-D050-42AF-B716-61ACDABB8CB5}" type="presOf" srcId="{D1226683-6F17-49F5-A6AA-B8A334B3035D}" destId="{3AB6BC3C-A0B5-4DC8-9144-8BC9AD2D107B}" srcOrd="0" destOrd="0" presId="urn:microsoft.com/office/officeart/2005/8/layout/lProcess2"/>
    <dgm:cxn modelId="{633BEF55-A11F-43CB-809F-2E77166FBFD0}" type="presOf" srcId="{4F2D40FB-A8C3-498D-998A-7E2F95B98FD4}" destId="{EDB86C40-AAA5-4A56-A4C2-81C93962C2EB}" srcOrd="0" destOrd="0" presId="urn:microsoft.com/office/officeart/2005/8/layout/lProcess2"/>
    <dgm:cxn modelId="{FC3ED4E7-5F69-4A65-B936-A13CB71CF201}" srcId="{9DE37D28-FEBE-4983-ADA2-F8001DB4D37C}" destId="{A957D760-1D33-4F50-824F-951139EF386C}" srcOrd="1" destOrd="0" parTransId="{1C412E83-7324-4047-B383-BF0C68FFA839}" sibTransId="{6F6B9B39-6368-470F-91A3-43EF874C1641}"/>
    <dgm:cxn modelId="{215D1A9C-A16C-4210-A16D-34B94304317A}" srcId="{CE99C1A4-E3B3-48F1-8C6C-37321EC1DC2A}" destId="{7F28BB06-4925-45C5-9075-E4802120C7C8}" srcOrd="3" destOrd="0" parTransId="{91ADAFBB-DFAA-4854-B8D1-3DECB7698A06}" sibTransId="{D70EEA15-4FFB-47AE-8AD4-CB05B1354E3D}"/>
    <dgm:cxn modelId="{E7DC3F2D-214E-464D-81F9-E7923FD5C9DF}" type="presOf" srcId="{AFD8B727-88FD-49B3-A304-AA0FF0EA1411}" destId="{9B572B3B-DBD2-4F88-9D43-EAD85AB8BB52}" srcOrd="0" destOrd="0" presId="urn:microsoft.com/office/officeart/2005/8/layout/lProcess2"/>
    <dgm:cxn modelId="{E03AB806-0803-4687-92EC-869D9E5F4430}" srcId="{57572A54-E466-485D-B942-5D4E9320615E}" destId="{F80D13D1-1DD2-46B0-AB56-BCE5B17A8533}" srcOrd="2" destOrd="0" parTransId="{A8486778-CC77-46CF-B8E1-C3F65F8E6AD8}" sibTransId="{ABD4C1C2-0941-450B-BDEA-6AC6506ADF2D}"/>
    <dgm:cxn modelId="{5260CAE4-70FA-4428-8F54-44659D0165F3}" srcId="{B320240D-6BBA-41E4-9743-033EF98B5BBA}" destId="{79769736-27E9-4C3C-B717-100CA6C8C252}" srcOrd="3" destOrd="0" parTransId="{FB24BC9C-A890-48BD-B8F7-5D57E7E427A3}" sibTransId="{D53F7EAA-4817-4F5E-B3D3-B1E9D304250D}"/>
    <dgm:cxn modelId="{848FAB8E-1AA5-46CE-AFB4-BC89990E8E65}" srcId="{57572A54-E466-485D-B942-5D4E9320615E}" destId="{4F2D40FB-A8C3-498D-998A-7E2F95B98FD4}" srcOrd="1" destOrd="0" parTransId="{3FBD192C-AA72-4251-AFB7-49CAAB4EEA08}" sibTransId="{BE7469A7-5AFC-4FBD-81FE-D4AB8680C7C0}"/>
    <dgm:cxn modelId="{68EA9E6E-6999-487A-88C6-D312D33A408C}" srcId="{9DE37D28-FEBE-4983-ADA2-F8001DB4D37C}" destId="{F72FCA06-E96B-4977-BC97-B56547BE5527}" srcOrd="2" destOrd="0" parTransId="{58E2BAA0-CC8E-4D94-AD90-A8EFA7FC1281}" sibTransId="{B879E980-5C73-49D6-85CF-E44058F1B1E2}"/>
    <dgm:cxn modelId="{0090A733-8429-4C20-9012-A49F8AF17DF3}" type="presOf" srcId="{EDB98E85-61B9-46B9-99D7-A4D0553DEF6B}" destId="{EC42F67F-CB8C-480F-AC31-E2675DE772DA}" srcOrd="0" destOrd="0" presId="urn:microsoft.com/office/officeart/2005/8/layout/lProcess2"/>
    <dgm:cxn modelId="{9EA2D9F4-97AD-4B3F-B4E8-8589197422FF}" srcId="{9DE37D28-FEBE-4983-ADA2-F8001DB4D37C}" destId="{7FB553ED-628A-41F6-A4FE-85170240F20D}" srcOrd="3" destOrd="0" parTransId="{F7898803-77F0-4BDC-82E3-006A7C57A288}" sibTransId="{41D6A4BF-E767-41EE-AF90-3F15173B601F}"/>
    <dgm:cxn modelId="{B7E5C7E1-D6DD-4D28-B503-1E08B12293F3}" type="presOf" srcId="{A957D760-1D33-4F50-824F-951139EF386C}" destId="{F810BB9D-D340-4422-8BE4-5B4C701E0652}" srcOrd="0" destOrd="0" presId="urn:microsoft.com/office/officeart/2005/8/layout/lProcess2"/>
    <dgm:cxn modelId="{77DC1C52-98D4-4C04-8BF5-3C823C465810}" type="presOf" srcId="{79769736-27E9-4C3C-B717-100CA6C8C252}" destId="{B404498B-A011-458D-8C70-7D4837BB0B8D}" srcOrd="0" destOrd="0" presId="urn:microsoft.com/office/officeart/2005/8/layout/lProcess2"/>
    <dgm:cxn modelId="{16F7BC80-A7A7-453F-9A18-C4B2777B8DA4}" type="presOf" srcId="{D02A10FA-F39F-4AE1-8BED-DC11635FD604}" destId="{AA3CF872-9CF1-4CF5-B51C-1B221201F791}" srcOrd="0" destOrd="0" presId="urn:microsoft.com/office/officeart/2005/8/layout/lProcess2"/>
    <dgm:cxn modelId="{07A27489-99A9-4ED9-B18F-D7340C658A88}" srcId="{CE99C1A4-E3B3-48F1-8C6C-37321EC1DC2A}" destId="{D02A10FA-F39F-4AE1-8BED-DC11635FD604}" srcOrd="4" destOrd="0" parTransId="{B0D953D3-442D-4A34-901B-D964E9F7D1D3}" sibTransId="{B7C513C2-FE4C-445D-B3BF-7BBC9153BD26}"/>
    <dgm:cxn modelId="{4E748758-ABE8-4B47-998A-D2AC315A97B7}" srcId="{57572A54-E466-485D-B942-5D4E9320615E}" destId="{858D6302-C0EF-488E-ABDF-BF28CA80F8CC}" srcOrd="3" destOrd="0" parTransId="{3B9AEFFC-F049-4148-A566-F2715D5B89D9}" sibTransId="{21D3D8E9-D225-4550-8A7D-792665CB0811}"/>
    <dgm:cxn modelId="{8864A8B6-6119-46B8-B7BD-8771B6721A18}" type="presOf" srcId="{6406D7B7-1557-43DF-85D6-99A9B170B5B5}" destId="{5FF7AA4B-3378-4653-A221-191483F3F428}" srcOrd="0" destOrd="0" presId="urn:microsoft.com/office/officeart/2005/8/layout/lProcess2"/>
    <dgm:cxn modelId="{B126CEF1-1944-47F0-AB44-3665E9ABF0D1}" type="presOf" srcId="{B320240D-6BBA-41E4-9743-033EF98B5BBA}" destId="{6B64EE3C-73B3-426A-9ECB-5461E6BCF5C5}" srcOrd="0" destOrd="0" presId="urn:microsoft.com/office/officeart/2005/8/layout/lProcess2"/>
    <dgm:cxn modelId="{BC1F6CE8-5145-4B53-AE2B-1880B2560732}" srcId="{CE99C1A4-E3B3-48F1-8C6C-37321EC1DC2A}" destId="{6406D7B7-1557-43DF-85D6-99A9B170B5B5}" srcOrd="2" destOrd="0" parTransId="{90B2FC8F-2CBC-4C79-9267-19D443476783}" sibTransId="{BEEC4BEE-7724-4DFC-B0C7-4240F5403250}"/>
    <dgm:cxn modelId="{4CF1BD20-2449-432E-88A1-0AAD0C847293}" type="presOf" srcId="{09BF5E06-9062-4487-9B54-2287BAC4B3AD}" destId="{C5D98E35-9B52-4BD0-9D3F-69F08F01AE3E}" srcOrd="0" destOrd="0" presId="urn:microsoft.com/office/officeart/2005/8/layout/lProcess2"/>
    <dgm:cxn modelId="{A688EDA1-9406-4191-982E-95DA5D47EF3E}" type="presOf" srcId="{9DE37D28-FEBE-4983-ADA2-F8001DB4D37C}" destId="{0992B8A1-DC04-458D-81A0-383738CF64A6}" srcOrd="0" destOrd="0" presId="urn:microsoft.com/office/officeart/2005/8/layout/lProcess2"/>
    <dgm:cxn modelId="{5266D343-FAFF-4DE1-81DB-04C62303B9A5}" type="presOf" srcId="{F80D13D1-1DD2-46B0-AB56-BCE5B17A8533}" destId="{EAA920C3-FF2E-4E70-9D2F-E961240E1EB1}" srcOrd="0" destOrd="0" presId="urn:microsoft.com/office/officeart/2005/8/layout/lProcess2"/>
    <dgm:cxn modelId="{B1B56F7E-9B7D-43FF-8C6F-58B8294310CE}" srcId="{57572A54-E466-485D-B942-5D4E9320615E}" destId="{D1226683-6F17-49F5-A6AA-B8A334B3035D}" srcOrd="0" destOrd="0" parTransId="{BE6C456F-1B0B-48A1-97E3-7F4FBC527F8F}" sibTransId="{8E145D89-4E65-45FC-8F9E-C0BAE23455C8}"/>
    <dgm:cxn modelId="{199CCA2E-AC0A-4665-9E9E-B4024ACB2D5B}" type="presOf" srcId="{B320240D-6BBA-41E4-9743-033EF98B5BBA}" destId="{EE33EB42-516A-42BC-B0BA-0246C03A56EB}" srcOrd="1" destOrd="0" presId="urn:microsoft.com/office/officeart/2005/8/layout/lProcess2"/>
    <dgm:cxn modelId="{3B32D283-014D-44CA-8CCA-FE74F597D85C}" type="presOf" srcId="{603B5A95-A401-4FDA-B8BF-AD4CA9140E11}" destId="{9B277C06-6DD7-407F-A76B-7FDF50CD1A6C}" srcOrd="0" destOrd="0" presId="urn:microsoft.com/office/officeart/2005/8/layout/lProcess2"/>
    <dgm:cxn modelId="{C176C018-B8D7-4A74-92BD-95C52B929A48}" srcId="{9DE37D28-FEBE-4983-ADA2-F8001DB4D37C}" destId="{FD7AE146-5A77-4507-952B-AD5447791994}" srcOrd="0" destOrd="0" parTransId="{A9487403-2E0D-452C-A1C2-BCFB5AE1CD3B}" sibTransId="{02B10339-96C4-4C52-8294-F0781458F31E}"/>
    <dgm:cxn modelId="{1BDC1EC9-7D2F-4B0D-BA2C-5EAF0CECA25D}" type="presOf" srcId="{EE78A2DD-8E9A-404D-BD2F-01FF03D5CF13}" destId="{81189D9C-DB88-4367-BC89-5822442E4ADA}" srcOrd="0" destOrd="0" presId="urn:microsoft.com/office/officeart/2005/8/layout/lProcess2"/>
    <dgm:cxn modelId="{89D4EAFB-7E6A-48F2-A04C-FA057D919115}" type="presOf" srcId="{7FB553ED-628A-41F6-A4FE-85170240F20D}" destId="{AFD150B4-DC17-4583-9C9F-F5C7168BF15A}" srcOrd="0" destOrd="0" presId="urn:microsoft.com/office/officeart/2005/8/layout/lProcess2"/>
    <dgm:cxn modelId="{3A45BE07-2C47-4543-89C7-66B0E3839135}" srcId="{B320240D-6BBA-41E4-9743-033EF98B5BBA}" destId="{320E418C-1931-40A7-9A25-070E68A6FB2C}" srcOrd="0" destOrd="0" parTransId="{5D76F254-C68A-49D5-99C7-83C1555C6764}" sibTransId="{C5FD8017-E3AF-4295-ACF5-941CF5C96227}"/>
    <dgm:cxn modelId="{5FB85C20-D9EC-4137-80AA-88B9BEE7FDBE}" type="presOf" srcId="{FD7AE146-5A77-4507-952B-AD5447791994}" destId="{7C9A46CD-0F23-4B77-B2F6-5E403334CE43}" srcOrd="0" destOrd="0" presId="urn:microsoft.com/office/officeart/2005/8/layout/lProcess2"/>
    <dgm:cxn modelId="{23F9DBEC-6954-4C0B-A39C-4AE47AF7CC59}" type="presOf" srcId="{9DE37D28-FEBE-4983-ADA2-F8001DB4D37C}" destId="{E860B597-074C-4155-91CB-E72F15B7721F}" srcOrd="1" destOrd="0" presId="urn:microsoft.com/office/officeart/2005/8/layout/lProcess2"/>
    <dgm:cxn modelId="{BCCD051C-CF4C-40F5-AD50-77DA0603CE0A}" srcId="{EE78A2DD-8E9A-404D-BD2F-01FF03D5CF13}" destId="{57572A54-E466-485D-B942-5D4E9320615E}" srcOrd="0" destOrd="0" parTransId="{75F72565-0695-4B8B-A611-03DB0D34F81C}" sibTransId="{FB158C1C-1BF3-47C4-94C9-FEF6490D66BA}"/>
    <dgm:cxn modelId="{2563055C-95D3-4900-94E0-49EB054CCBC5}" srcId="{CE99C1A4-E3B3-48F1-8C6C-37321EC1DC2A}" destId="{AFD8B727-88FD-49B3-A304-AA0FF0EA1411}" srcOrd="1" destOrd="0" parTransId="{BD1CA344-42C8-4267-96F7-671F2D08F9E5}" sibTransId="{4BB2102D-48C8-427E-871A-3EEFE461A30B}"/>
    <dgm:cxn modelId="{7B10CBD8-F141-45CC-8756-62265EFCE0A3}" type="presOf" srcId="{57572A54-E466-485D-B942-5D4E9320615E}" destId="{C3D17E9D-5BCF-42E7-B2D5-266AD2DC0761}" srcOrd="1" destOrd="0" presId="urn:microsoft.com/office/officeart/2005/8/layout/lProcess2"/>
    <dgm:cxn modelId="{2B4E838F-214A-4C2C-985F-6F60CE886849}" srcId="{EE78A2DD-8E9A-404D-BD2F-01FF03D5CF13}" destId="{9DE37D28-FEBE-4983-ADA2-F8001DB4D37C}" srcOrd="3" destOrd="0" parTransId="{EE78FE65-2F9F-4D9B-B0B7-C319DCE1FEB8}" sibTransId="{08386C55-F3D5-46BF-852A-FEF4734D49C5}"/>
    <dgm:cxn modelId="{700CBCBD-3C02-4DDD-B955-B9420557D6B8}" type="presOf" srcId="{57572A54-E466-485D-B942-5D4E9320615E}" destId="{D68F063E-0E74-4335-9D97-A74908EB12CA}" srcOrd="0" destOrd="0" presId="urn:microsoft.com/office/officeart/2005/8/layout/lProcess2"/>
    <dgm:cxn modelId="{C26A584C-290C-433C-B5AA-AEC1F56CEB3A}" type="presOf" srcId="{CE99C1A4-E3B3-48F1-8C6C-37321EC1DC2A}" destId="{83B6B4BF-888E-45DD-83FB-27F1B8174392}" srcOrd="0" destOrd="0" presId="urn:microsoft.com/office/officeart/2005/8/layout/lProcess2"/>
    <dgm:cxn modelId="{1C789026-CFAB-4438-9E9C-06D25C2E8AB0}" type="presOf" srcId="{9DDDF997-0B5D-4EE5-B381-FAF179B6DB56}" destId="{1F560FEB-13B7-4160-A296-2B0FD6B87CFB}" srcOrd="0" destOrd="0" presId="urn:microsoft.com/office/officeart/2005/8/layout/lProcess2"/>
    <dgm:cxn modelId="{57B73306-5BDC-4F0F-BFBE-FF03C82A31BB}" type="presOf" srcId="{F72FCA06-E96B-4977-BC97-B56547BE5527}" destId="{380CA0EC-517A-4CBC-A726-59D71A82A3F9}" srcOrd="0" destOrd="0" presId="urn:microsoft.com/office/officeart/2005/8/layout/lProcess2"/>
    <dgm:cxn modelId="{FC891C1B-2503-462B-8CB0-596EA5D5BB40}" type="presOf" srcId="{858D6302-C0EF-488E-ABDF-BF28CA80F8CC}" destId="{CC320D26-2CA6-4A4E-B667-B7EED2EE076E}" srcOrd="0" destOrd="0" presId="urn:microsoft.com/office/officeart/2005/8/layout/lProcess2"/>
    <dgm:cxn modelId="{6CF8734D-AD54-4CD5-A38D-8E79DEAB4848}" srcId="{CE99C1A4-E3B3-48F1-8C6C-37321EC1DC2A}" destId="{603B5A95-A401-4FDA-B8BF-AD4CA9140E11}" srcOrd="0" destOrd="0" parTransId="{47CB649F-F6A7-4A84-8916-3C866C7FD778}" sibTransId="{ABBA0E87-DE44-424F-AB20-A7791B4F5A23}"/>
    <dgm:cxn modelId="{84C2DC85-3CF5-4EEE-A51F-2EC2771177BD}" type="presParOf" srcId="{81189D9C-DB88-4367-BC89-5822442E4ADA}" destId="{D3A82735-6077-4949-BB36-35A65F1EDEBB}" srcOrd="0" destOrd="0" presId="urn:microsoft.com/office/officeart/2005/8/layout/lProcess2"/>
    <dgm:cxn modelId="{C4462FB4-C558-4653-8CA6-0A77CFC85368}" type="presParOf" srcId="{D3A82735-6077-4949-BB36-35A65F1EDEBB}" destId="{D68F063E-0E74-4335-9D97-A74908EB12CA}" srcOrd="0" destOrd="0" presId="urn:microsoft.com/office/officeart/2005/8/layout/lProcess2"/>
    <dgm:cxn modelId="{C5EBCBAE-D700-4AC2-8BBD-3378711568AE}" type="presParOf" srcId="{D3A82735-6077-4949-BB36-35A65F1EDEBB}" destId="{C3D17E9D-5BCF-42E7-B2D5-266AD2DC0761}" srcOrd="1" destOrd="0" presId="urn:microsoft.com/office/officeart/2005/8/layout/lProcess2"/>
    <dgm:cxn modelId="{662247BF-89FC-46C0-BB1D-C93647CF9C2A}" type="presParOf" srcId="{D3A82735-6077-4949-BB36-35A65F1EDEBB}" destId="{CC82627D-C5E5-4980-BF84-35B816EAFA63}" srcOrd="2" destOrd="0" presId="urn:microsoft.com/office/officeart/2005/8/layout/lProcess2"/>
    <dgm:cxn modelId="{293831D3-96FF-4A59-8555-06B999D1C630}" type="presParOf" srcId="{CC82627D-C5E5-4980-BF84-35B816EAFA63}" destId="{5660E8A6-0C18-49E4-9ECC-7C6F1F34A3B6}" srcOrd="0" destOrd="0" presId="urn:microsoft.com/office/officeart/2005/8/layout/lProcess2"/>
    <dgm:cxn modelId="{6C91A1D3-3888-454A-8CA1-DF885DBB059E}" type="presParOf" srcId="{5660E8A6-0C18-49E4-9ECC-7C6F1F34A3B6}" destId="{3AB6BC3C-A0B5-4DC8-9144-8BC9AD2D107B}" srcOrd="0" destOrd="0" presId="urn:microsoft.com/office/officeart/2005/8/layout/lProcess2"/>
    <dgm:cxn modelId="{6E0F7E5D-9AE1-405D-8B06-1DD587D41DEE}" type="presParOf" srcId="{5660E8A6-0C18-49E4-9ECC-7C6F1F34A3B6}" destId="{41080C63-2445-4D63-AA82-0A12EF8B0AD5}" srcOrd="1" destOrd="0" presId="urn:microsoft.com/office/officeart/2005/8/layout/lProcess2"/>
    <dgm:cxn modelId="{49A9BE19-724F-42BD-9DEF-55C71B630188}" type="presParOf" srcId="{5660E8A6-0C18-49E4-9ECC-7C6F1F34A3B6}" destId="{EDB86C40-AAA5-4A56-A4C2-81C93962C2EB}" srcOrd="2" destOrd="0" presId="urn:microsoft.com/office/officeart/2005/8/layout/lProcess2"/>
    <dgm:cxn modelId="{943A1B73-8EAD-4802-BDA1-3341837FAC0F}" type="presParOf" srcId="{5660E8A6-0C18-49E4-9ECC-7C6F1F34A3B6}" destId="{C02B3A1A-CAD9-4F14-8A10-8860ADD0AFDF}" srcOrd="3" destOrd="0" presId="urn:microsoft.com/office/officeart/2005/8/layout/lProcess2"/>
    <dgm:cxn modelId="{A981BFD4-4E02-43EF-8B4D-03F4761A9012}" type="presParOf" srcId="{5660E8A6-0C18-49E4-9ECC-7C6F1F34A3B6}" destId="{EAA920C3-FF2E-4E70-9D2F-E961240E1EB1}" srcOrd="4" destOrd="0" presId="urn:microsoft.com/office/officeart/2005/8/layout/lProcess2"/>
    <dgm:cxn modelId="{65F27904-4DB8-4410-ADF0-499DB722EA91}" type="presParOf" srcId="{5660E8A6-0C18-49E4-9ECC-7C6F1F34A3B6}" destId="{36B7286D-E8E0-433F-BA23-32A6FDAC18BC}" srcOrd="5" destOrd="0" presId="urn:microsoft.com/office/officeart/2005/8/layout/lProcess2"/>
    <dgm:cxn modelId="{665E2432-3896-4372-8C4C-73804F263192}" type="presParOf" srcId="{5660E8A6-0C18-49E4-9ECC-7C6F1F34A3B6}" destId="{CC320D26-2CA6-4A4E-B667-B7EED2EE076E}" srcOrd="6" destOrd="0" presId="urn:microsoft.com/office/officeart/2005/8/layout/lProcess2"/>
    <dgm:cxn modelId="{DB6498D4-F9DD-4118-B5ED-D6DE7621837C}" type="presParOf" srcId="{5660E8A6-0C18-49E4-9ECC-7C6F1F34A3B6}" destId="{BFA312AA-744C-40B3-9B13-E3ECA7B42018}" srcOrd="7" destOrd="0" presId="urn:microsoft.com/office/officeart/2005/8/layout/lProcess2"/>
    <dgm:cxn modelId="{76C5EDB5-95DF-4E27-B497-2F09E6F6C686}" type="presParOf" srcId="{5660E8A6-0C18-49E4-9ECC-7C6F1F34A3B6}" destId="{EC42F67F-CB8C-480F-AC31-E2675DE772DA}" srcOrd="8" destOrd="0" presId="urn:microsoft.com/office/officeart/2005/8/layout/lProcess2"/>
    <dgm:cxn modelId="{EC6C8CEE-BD21-44CC-9A23-629C388DA066}" type="presParOf" srcId="{81189D9C-DB88-4367-BC89-5822442E4ADA}" destId="{5C40637D-5029-4A3D-9572-31B1EA7595CE}" srcOrd="1" destOrd="0" presId="urn:microsoft.com/office/officeart/2005/8/layout/lProcess2"/>
    <dgm:cxn modelId="{5BC987B2-D877-4723-860B-6B4417F2423C}" type="presParOf" srcId="{81189D9C-DB88-4367-BC89-5822442E4ADA}" destId="{0EDE2097-6F9C-4CFE-8177-2B56994A1D74}" srcOrd="2" destOrd="0" presId="urn:microsoft.com/office/officeart/2005/8/layout/lProcess2"/>
    <dgm:cxn modelId="{73B42581-6122-4622-A4F1-9D4095D77F36}" type="presParOf" srcId="{0EDE2097-6F9C-4CFE-8177-2B56994A1D74}" destId="{83B6B4BF-888E-45DD-83FB-27F1B8174392}" srcOrd="0" destOrd="0" presId="urn:microsoft.com/office/officeart/2005/8/layout/lProcess2"/>
    <dgm:cxn modelId="{952DA1AE-CC00-4BD1-BFBD-9025C6FE36FF}" type="presParOf" srcId="{0EDE2097-6F9C-4CFE-8177-2B56994A1D74}" destId="{D6FE4EF9-1A7D-4CEF-AA21-6A5EC1AE3228}" srcOrd="1" destOrd="0" presId="urn:microsoft.com/office/officeart/2005/8/layout/lProcess2"/>
    <dgm:cxn modelId="{91538E6D-48D0-4B57-BC26-FC3FB09EB518}" type="presParOf" srcId="{0EDE2097-6F9C-4CFE-8177-2B56994A1D74}" destId="{57477F91-92C0-4253-97B8-59D579A73450}" srcOrd="2" destOrd="0" presId="urn:microsoft.com/office/officeart/2005/8/layout/lProcess2"/>
    <dgm:cxn modelId="{B02F9F63-CD20-4878-80B3-F1FECA688D1E}" type="presParOf" srcId="{57477F91-92C0-4253-97B8-59D579A73450}" destId="{0F1F042A-93A7-4C7D-A1B9-94530BC86E59}" srcOrd="0" destOrd="0" presId="urn:microsoft.com/office/officeart/2005/8/layout/lProcess2"/>
    <dgm:cxn modelId="{29D45189-3FAB-4173-B5A9-8DEE4960F1BE}" type="presParOf" srcId="{0F1F042A-93A7-4C7D-A1B9-94530BC86E59}" destId="{9B277C06-6DD7-407F-A76B-7FDF50CD1A6C}" srcOrd="0" destOrd="0" presId="urn:microsoft.com/office/officeart/2005/8/layout/lProcess2"/>
    <dgm:cxn modelId="{5BA4EA72-2B78-46C1-847A-9F3200234D8B}" type="presParOf" srcId="{0F1F042A-93A7-4C7D-A1B9-94530BC86E59}" destId="{B4A86D9E-CA78-45F4-8468-CC71ECEC46B3}" srcOrd="1" destOrd="0" presId="urn:microsoft.com/office/officeart/2005/8/layout/lProcess2"/>
    <dgm:cxn modelId="{143699F9-AA4C-4CBE-A9E6-1A2C83E053AE}" type="presParOf" srcId="{0F1F042A-93A7-4C7D-A1B9-94530BC86E59}" destId="{9B572B3B-DBD2-4F88-9D43-EAD85AB8BB52}" srcOrd="2" destOrd="0" presId="urn:microsoft.com/office/officeart/2005/8/layout/lProcess2"/>
    <dgm:cxn modelId="{8D4DAC8C-B4CE-42EB-A715-F1DDE26E017D}" type="presParOf" srcId="{0F1F042A-93A7-4C7D-A1B9-94530BC86E59}" destId="{CCD12CC3-1783-4477-8037-A936204E476C}" srcOrd="3" destOrd="0" presId="urn:microsoft.com/office/officeart/2005/8/layout/lProcess2"/>
    <dgm:cxn modelId="{43FE1917-4A9E-4802-AC44-4CC293800305}" type="presParOf" srcId="{0F1F042A-93A7-4C7D-A1B9-94530BC86E59}" destId="{5FF7AA4B-3378-4653-A221-191483F3F428}" srcOrd="4" destOrd="0" presId="urn:microsoft.com/office/officeart/2005/8/layout/lProcess2"/>
    <dgm:cxn modelId="{5DD39AB6-85D4-40B3-A50B-ACFE4E6771CF}" type="presParOf" srcId="{0F1F042A-93A7-4C7D-A1B9-94530BC86E59}" destId="{5D5788ED-7BFA-468D-936A-CF1F34019160}" srcOrd="5" destOrd="0" presId="urn:microsoft.com/office/officeart/2005/8/layout/lProcess2"/>
    <dgm:cxn modelId="{9E9845E4-122E-4623-80D1-AEC5314D5B00}" type="presParOf" srcId="{0F1F042A-93A7-4C7D-A1B9-94530BC86E59}" destId="{78EB8E37-3988-4AFC-A44D-B3F7F3E65EFC}" srcOrd="6" destOrd="0" presId="urn:microsoft.com/office/officeart/2005/8/layout/lProcess2"/>
    <dgm:cxn modelId="{81F1943C-B5D0-4200-BD41-827F4AFE3A68}" type="presParOf" srcId="{0F1F042A-93A7-4C7D-A1B9-94530BC86E59}" destId="{19FBC420-7089-4B01-97D8-4D0E5EC0E41E}" srcOrd="7" destOrd="0" presId="urn:microsoft.com/office/officeart/2005/8/layout/lProcess2"/>
    <dgm:cxn modelId="{C4C80D95-1088-4A6B-93B9-60F9BB1987B9}" type="presParOf" srcId="{0F1F042A-93A7-4C7D-A1B9-94530BC86E59}" destId="{AA3CF872-9CF1-4CF5-B51C-1B221201F791}" srcOrd="8" destOrd="0" presId="urn:microsoft.com/office/officeart/2005/8/layout/lProcess2"/>
    <dgm:cxn modelId="{06348E72-FD6A-4C18-B487-4BAC92E6F99A}" type="presParOf" srcId="{81189D9C-DB88-4367-BC89-5822442E4ADA}" destId="{0DB943F5-6E6D-466B-8CAF-23E424DD2633}" srcOrd="3" destOrd="0" presId="urn:microsoft.com/office/officeart/2005/8/layout/lProcess2"/>
    <dgm:cxn modelId="{D408057C-951F-465A-9C6F-8FA6F9890635}" type="presParOf" srcId="{81189D9C-DB88-4367-BC89-5822442E4ADA}" destId="{7015297F-74FC-45C9-BC54-CF29FF4D1CF3}" srcOrd="4" destOrd="0" presId="urn:microsoft.com/office/officeart/2005/8/layout/lProcess2"/>
    <dgm:cxn modelId="{C2DBCBE8-50CC-4FFF-A4A9-41327B856E84}" type="presParOf" srcId="{7015297F-74FC-45C9-BC54-CF29FF4D1CF3}" destId="{6B64EE3C-73B3-426A-9ECB-5461E6BCF5C5}" srcOrd="0" destOrd="0" presId="urn:microsoft.com/office/officeart/2005/8/layout/lProcess2"/>
    <dgm:cxn modelId="{61F685F6-F2D6-4C5F-8200-F34D84DFE303}" type="presParOf" srcId="{7015297F-74FC-45C9-BC54-CF29FF4D1CF3}" destId="{EE33EB42-516A-42BC-B0BA-0246C03A56EB}" srcOrd="1" destOrd="0" presId="urn:microsoft.com/office/officeart/2005/8/layout/lProcess2"/>
    <dgm:cxn modelId="{D1AA229B-B6E3-4400-B6FB-34CDD86C1F7C}" type="presParOf" srcId="{7015297F-74FC-45C9-BC54-CF29FF4D1CF3}" destId="{1B8298C7-FC78-40BD-9C5F-44A22C823391}" srcOrd="2" destOrd="0" presId="urn:microsoft.com/office/officeart/2005/8/layout/lProcess2"/>
    <dgm:cxn modelId="{B0096867-B9AD-424E-9D98-44A09D7D40F8}" type="presParOf" srcId="{1B8298C7-FC78-40BD-9C5F-44A22C823391}" destId="{3B221AAF-90D6-40CD-BF32-F9FFACA295BB}" srcOrd="0" destOrd="0" presId="urn:microsoft.com/office/officeart/2005/8/layout/lProcess2"/>
    <dgm:cxn modelId="{56D88CB6-20D0-437F-9CAA-B2EA62E3FF24}" type="presParOf" srcId="{3B221AAF-90D6-40CD-BF32-F9FFACA295BB}" destId="{91162FEB-BFCA-4346-8C9F-8F88A7C4E9D3}" srcOrd="0" destOrd="0" presId="urn:microsoft.com/office/officeart/2005/8/layout/lProcess2"/>
    <dgm:cxn modelId="{2A03891F-E46F-4544-B38D-E6F13278568C}" type="presParOf" srcId="{3B221AAF-90D6-40CD-BF32-F9FFACA295BB}" destId="{4E2F7623-FDFB-418B-AEA8-FE7764AD2D49}" srcOrd="1" destOrd="0" presId="urn:microsoft.com/office/officeart/2005/8/layout/lProcess2"/>
    <dgm:cxn modelId="{0CF9DE92-FB40-46D4-8741-F53C95BF0002}" type="presParOf" srcId="{3B221AAF-90D6-40CD-BF32-F9FFACA295BB}" destId="{C5D98E35-9B52-4BD0-9D3F-69F08F01AE3E}" srcOrd="2" destOrd="0" presId="urn:microsoft.com/office/officeart/2005/8/layout/lProcess2"/>
    <dgm:cxn modelId="{17718F1F-6EDD-494F-932A-C59E792795DD}" type="presParOf" srcId="{3B221AAF-90D6-40CD-BF32-F9FFACA295BB}" destId="{C0B77A9F-E3BB-490B-B44F-D1410E3A659F}" srcOrd="3" destOrd="0" presId="urn:microsoft.com/office/officeart/2005/8/layout/lProcess2"/>
    <dgm:cxn modelId="{AB51544F-6840-4CF4-9CC8-88AA3C93647E}" type="presParOf" srcId="{3B221AAF-90D6-40CD-BF32-F9FFACA295BB}" destId="{1F560FEB-13B7-4160-A296-2B0FD6B87CFB}" srcOrd="4" destOrd="0" presId="urn:microsoft.com/office/officeart/2005/8/layout/lProcess2"/>
    <dgm:cxn modelId="{4180CD70-526E-4974-8F6F-20358A456EB4}" type="presParOf" srcId="{3B221AAF-90D6-40CD-BF32-F9FFACA295BB}" destId="{5B091403-ACC1-4107-97EC-F184029A71F5}" srcOrd="5" destOrd="0" presId="urn:microsoft.com/office/officeart/2005/8/layout/lProcess2"/>
    <dgm:cxn modelId="{E9B2F5C4-B4FD-4BAB-8FEE-29B79902FC3F}" type="presParOf" srcId="{3B221AAF-90D6-40CD-BF32-F9FFACA295BB}" destId="{B404498B-A011-458D-8C70-7D4837BB0B8D}" srcOrd="6" destOrd="0" presId="urn:microsoft.com/office/officeart/2005/8/layout/lProcess2"/>
    <dgm:cxn modelId="{24104B9C-820A-42F6-BFF5-C16E3818C9F9}" type="presParOf" srcId="{81189D9C-DB88-4367-BC89-5822442E4ADA}" destId="{9A261387-B45E-4D02-BA18-3545C6D89CE8}" srcOrd="5" destOrd="0" presId="urn:microsoft.com/office/officeart/2005/8/layout/lProcess2"/>
    <dgm:cxn modelId="{7482CA81-D18D-4C04-9F50-6EF4CC614507}" type="presParOf" srcId="{81189D9C-DB88-4367-BC89-5822442E4ADA}" destId="{074CB0A9-B17F-442B-B291-B3E7086773FC}" srcOrd="6" destOrd="0" presId="urn:microsoft.com/office/officeart/2005/8/layout/lProcess2"/>
    <dgm:cxn modelId="{9A16F7CA-583F-4C23-95C5-9B664FB0BE06}" type="presParOf" srcId="{074CB0A9-B17F-442B-B291-B3E7086773FC}" destId="{0992B8A1-DC04-458D-81A0-383738CF64A6}" srcOrd="0" destOrd="0" presId="urn:microsoft.com/office/officeart/2005/8/layout/lProcess2"/>
    <dgm:cxn modelId="{0DCAEA4D-8992-4C7E-AF82-ED543D3F7F4C}" type="presParOf" srcId="{074CB0A9-B17F-442B-B291-B3E7086773FC}" destId="{E860B597-074C-4155-91CB-E72F15B7721F}" srcOrd="1" destOrd="0" presId="urn:microsoft.com/office/officeart/2005/8/layout/lProcess2"/>
    <dgm:cxn modelId="{5FA07225-3927-4BA4-BCF7-F1C38216CD5B}" type="presParOf" srcId="{074CB0A9-B17F-442B-B291-B3E7086773FC}" destId="{5DF0F8D0-967D-4B89-9D40-18C676D5C671}" srcOrd="2" destOrd="0" presId="urn:microsoft.com/office/officeart/2005/8/layout/lProcess2"/>
    <dgm:cxn modelId="{CF213A51-7348-478B-96F5-C1A3EC83EEA2}" type="presParOf" srcId="{5DF0F8D0-967D-4B89-9D40-18C676D5C671}" destId="{BA17CE16-F6CF-4AFF-B4EE-4597A3B322A3}" srcOrd="0" destOrd="0" presId="urn:microsoft.com/office/officeart/2005/8/layout/lProcess2"/>
    <dgm:cxn modelId="{094C88B0-287D-4FC2-B325-9057B1BB484D}" type="presParOf" srcId="{BA17CE16-F6CF-4AFF-B4EE-4597A3B322A3}" destId="{7C9A46CD-0F23-4B77-B2F6-5E403334CE43}" srcOrd="0" destOrd="0" presId="urn:microsoft.com/office/officeart/2005/8/layout/lProcess2"/>
    <dgm:cxn modelId="{7BB41FC6-CF8C-437B-8BAF-0EEBBE98C014}" type="presParOf" srcId="{BA17CE16-F6CF-4AFF-B4EE-4597A3B322A3}" destId="{B0461002-D353-47AA-AC88-847FDE12804A}" srcOrd="1" destOrd="0" presId="urn:microsoft.com/office/officeart/2005/8/layout/lProcess2"/>
    <dgm:cxn modelId="{B74D612D-40E1-4A10-B968-68085574A6B5}" type="presParOf" srcId="{BA17CE16-F6CF-4AFF-B4EE-4597A3B322A3}" destId="{F810BB9D-D340-4422-8BE4-5B4C701E0652}" srcOrd="2" destOrd="0" presId="urn:microsoft.com/office/officeart/2005/8/layout/lProcess2"/>
    <dgm:cxn modelId="{E40967E4-AFE8-41AD-BF8F-C038AFA54E60}" type="presParOf" srcId="{BA17CE16-F6CF-4AFF-B4EE-4597A3B322A3}" destId="{03B2C0DC-45BC-40F1-9A65-3C22E4DB2D14}" srcOrd="3" destOrd="0" presId="urn:microsoft.com/office/officeart/2005/8/layout/lProcess2"/>
    <dgm:cxn modelId="{B12B4565-6C08-4ADE-9998-3083BCE95E0D}" type="presParOf" srcId="{BA17CE16-F6CF-4AFF-B4EE-4597A3B322A3}" destId="{380CA0EC-517A-4CBC-A726-59D71A82A3F9}" srcOrd="4" destOrd="0" presId="urn:microsoft.com/office/officeart/2005/8/layout/lProcess2"/>
    <dgm:cxn modelId="{BA6B6CD9-8CD5-43BE-9C13-EC2CEACDDA98}" type="presParOf" srcId="{BA17CE16-F6CF-4AFF-B4EE-4597A3B322A3}" destId="{AEB53D63-8F2D-403A-A55A-4B3710C563F3}" srcOrd="5" destOrd="0" presId="urn:microsoft.com/office/officeart/2005/8/layout/lProcess2"/>
    <dgm:cxn modelId="{07A48128-C4CF-4BFA-8A3D-44A19DEC5161}" type="presParOf" srcId="{BA17CE16-F6CF-4AFF-B4EE-4597A3B322A3}" destId="{AFD150B4-DC17-4583-9C9F-F5C7168BF15A}"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2" y="1"/>
            <a:ext cx="2945659" cy="493713"/>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50445" y="1"/>
            <a:ext cx="2945659" cy="493713"/>
          </a:xfrm>
          <a:prstGeom prst="rect">
            <a:avLst/>
          </a:prstGeom>
        </p:spPr>
        <p:txBody>
          <a:bodyPr vert="horz" lIns="91440" tIns="45720" rIns="91440" bIns="45720" rtlCol="0"/>
          <a:lstStyle>
            <a:lvl1pPr algn="r">
              <a:defRPr sz="1200"/>
            </a:lvl1pPr>
          </a:lstStyle>
          <a:p>
            <a:fld id="{39A47DE9-751F-4434-B0E4-82D49DBBB8CE}" type="datetimeFigureOut">
              <a:rPr lang="hr-HR" smtClean="0"/>
              <a:pPr/>
              <a:t>30.6.2017.</a:t>
            </a:fld>
            <a:endParaRPr lang="hr-HR"/>
          </a:p>
        </p:txBody>
      </p:sp>
      <p:sp>
        <p:nvSpPr>
          <p:cNvPr id="4" name="Rezervirano mjesto podnožja 3"/>
          <p:cNvSpPr>
            <a:spLocks noGrp="1"/>
          </p:cNvSpPr>
          <p:nvPr>
            <p:ph type="ftr" sz="quarter" idx="2"/>
          </p:nvPr>
        </p:nvSpPr>
        <p:spPr>
          <a:xfrm>
            <a:off x="2" y="9378824"/>
            <a:ext cx="2945659" cy="493713"/>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50445" y="9378824"/>
            <a:ext cx="2945659" cy="493713"/>
          </a:xfrm>
          <a:prstGeom prst="rect">
            <a:avLst/>
          </a:prstGeom>
        </p:spPr>
        <p:txBody>
          <a:bodyPr vert="horz" lIns="91440" tIns="45720" rIns="91440" bIns="45720" rtlCol="0" anchor="b"/>
          <a:lstStyle>
            <a:lvl1pPr algn="r">
              <a:defRPr sz="1200"/>
            </a:lvl1pPr>
          </a:lstStyle>
          <a:p>
            <a:fld id="{2DA6B21E-9BE2-46AB-B7EE-E8C5A6C1682E}" type="slidenum">
              <a:rPr lang="hr-HR" smtClean="0"/>
              <a:pPr/>
              <a:t>‹#›</a:t>
            </a:fld>
            <a:endParaRPr lang="hr-HR"/>
          </a:p>
        </p:txBody>
      </p:sp>
    </p:spTree>
    <p:extLst>
      <p:ext uri="{BB962C8B-B14F-4D97-AF65-F5344CB8AC3E}">
        <p14:creationId xmlns:p14="http://schemas.microsoft.com/office/powerpoint/2010/main" val="2864972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5" y="1"/>
            <a:ext cx="2945659" cy="493713"/>
          </a:xfrm>
          <a:prstGeom prst="rect">
            <a:avLst/>
          </a:prstGeom>
        </p:spPr>
        <p:txBody>
          <a:bodyPr vert="horz" lIns="91440" tIns="45720" rIns="91440" bIns="45720" rtlCol="0"/>
          <a:lstStyle>
            <a:lvl1pPr algn="r">
              <a:defRPr sz="1200"/>
            </a:lvl1pPr>
          </a:lstStyle>
          <a:p>
            <a:fld id="{09AFF64B-A336-4E96-8E7F-5FB426D5C773}" type="datetimeFigureOut">
              <a:rPr lang="en-US" smtClean="0"/>
              <a:pPr/>
              <a:t>6/30/2017</a:t>
            </a:fld>
            <a:endParaRPr lang="en-US"/>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70"/>
            <a:ext cx="5438140" cy="4443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378824"/>
            <a:ext cx="2945659" cy="493713"/>
          </a:xfrm>
          <a:prstGeom prst="rect">
            <a:avLst/>
          </a:prstGeom>
        </p:spPr>
        <p:txBody>
          <a:bodyPr vert="horz" lIns="91440" tIns="45720" rIns="91440" bIns="45720" rtlCol="0" anchor="b"/>
          <a:lstStyle>
            <a:lvl1pPr algn="r">
              <a:defRPr sz="1200"/>
            </a:lvl1pPr>
          </a:lstStyle>
          <a:p>
            <a:fld id="{53D2FAFE-22B1-43A9-ADAD-B5120C512EEB}" type="slidenum">
              <a:rPr lang="en-US" smtClean="0"/>
              <a:pPr/>
              <a:t>‹#›</a:t>
            </a:fld>
            <a:endParaRPr lang="en-US"/>
          </a:p>
        </p:txBody>
      </p:sp>
    </p:spTree>
    <p:extLst>
      <p:ext uri="{BB962C8B-B14F-4D97-AF65-F5344CB8AC3E}">
        <p14:creationId xmlns:p14="http://schemas.microsoft.com/office/powerpoint/2010/main" val="364333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pPr/>
              <a:t>1</a:t>
            </a:fld>
            <a:endParaRPr lang="en-US"/>
          </a:p>
        </p:txBody>
      </p:sp>
    </p:spTree>
    <p:extLst>
      <p:ext uri="{BB962C8B-B14F-4D97-AF65-F5344CB8AC3E}">
        <p14:creationId xmlns:p14="http://schemas.microsoft.com/office/powerpoint/2010/main" val="3871491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113750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pPr/>
              <a:t>15</a:t>
            </a:fld>
            <a:endParaRPr lang="en-US"/>
          </a:p>
        </p:txBody>
      </p:sp>
    </p:spTree>
    <p:extLst>
      <p:ext uri="{BB962C8B-B14F-4D97-AF65-F5344CB8AC3E}">
        <p14:creationId xmlns:p14="http://schemas.microsoft.com/office/powerpoint/2010/main" val="399740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pPr/>
              <a:t>17</a:t>
            </a:fld>
            <a:endParaRPr lang="en-US"/>
          </a:p>
        </p:txBody>
      </p:sp>
    </p:spTree>
    <p:extLst>
      <p:ext uri="{BB962C8B-B14F-4D97-AF65-F5344CB8AC3E}">
        <p14:creationId xmlns:p14="http://schemas.microsoft.com/office/powerpoint/2010/main" val="1349794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pPr>
              <a:buFont typeface="Arial" pitchFamily="34" charset="0"/>
              <a:buChar char="•"/>
            </a:pPr>
            <a:endParaRPr lang="hr-HR" sz="1000"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135363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pPr/>
              <a:t>19</a:t>
            </a:fld>
            <a:endParaRPr lang="en-US"/>
          </a:p>
        </p:txBody>
      </p:sp>
    </p:spTree>
    <p:extLst>
      <p:ext uri="{BB962C8B-B14F-4D97-AF65-F5344CB8AC3E}">
        <p14:creationId xmlns:p14="http://schemas.microsoft.com/office/powerpoint/2010/main" val="1983454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baseline="0"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pPr/>
              <a:t>20</a:t>
            </a:fld>
            <a:endParaRPr lang="en-US"/>
          </a:p>
        </p:txBody>
      </p:sp>
    </p:spTree>
    <p:extLst>
      <p:ext uri="{BB962C8B-B14F-4D97-AF65-F5344CB8AC3E}">
        <p14:creationId xmlns:p14="http://schemas.microsoft.com/office/powerpoint/2010/main" val="1905170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lvl="0">
              <a:buFont typeface="Arial" pitchFamily="34" charset="0"/>
              <a:buChar char="•"/>
            </a:pPr>
            <a:endParaRPr lang="hr-HR" dirty="0">
              <a:solidFill>
                <a:schemeClr val="tx1"/>
              </a:solidFill>
            </a:endParaRPr>
          </a:p>
          <a:p>
            <a:pPr>
              <a:buFont typeface="Arial" pitchFamily="34" charset="0"/>
              <a:buChar char="•"/>
            </a:pPr>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pPr/>
              <a:t>21</a:t>
            </a:fld>
            <a:endParaRPr lang="en-US"/>
          </a:p>
        </p:txBody>
      </p:sp>
    </p:spTree>
    <p:extLst>
      <p:ext uri="{BB962C8B-B14F-4D97-AF65-F5344CB8AC3E}">
        <p14:creationId xmlns:p14="http://schemas.microsoft.com/office/powerpoint/2010/main" val="1697442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998861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a:buFont typeface="Arial" pitchFamily="34" charset="0"/>
              <a:buChar char="•"/>
            </a:pPr>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pPr/>
              <a:t>2</a:t>
            </a:fld>
            <a:endParaRPr lang="en-US"/>
          </a:p>
        </p:txBody>
      </p:sp>
    </p:spTree>
    <p:extLst>
      <p:ext uri="{BB962C8B-B14F-4D97-AF65-F5344CB8AC3E}">
        <p14:creationId xmlns:p14="http://schemas.microsoft.com/office/powerpoint/2010/main" val="1733383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algn="just"/>
            <a:endParaRPr lang="hr-HR" sz="1100" b="0" baseline="0" dirty="0"/>
          </a:p>
        </p:txBody>
      </p:sp>
      <p:sp>
        <p:nvSpPr>
          <p:cNvPr id="4" name="Rezervirano mjesto broja slajda 3"/>
          <p:cNvSpPr>
            <a:spLocks noGrp="1"/>
          </p:cNvSpPr>
          <p:nvPr>
            <p:ph type="sldNum" sz="quarter" idx="10"/>
          </p:nvPr>
        </p:nvSpPr>
        <p:spPr/>
        <p:txBody>
          <a:bodyPr/>
          <a:lstStyle/>
          <a:p>
            <a:fld id="{A59D3CC0-D5E1-49E2-8FED-67B210C2EFA8}" type="slidenum">
              <a:rPr lang="hr-HR" smtClean="0">
                <a:solidFill>
                  <a:prstClr val="black"/>
                </a:solidFill>
              </a:rPr>
              <a:pPr/>
              <a:t>3</a:t>
            </a:fld>
            <a:endParaRPr lang="hr-HR">
              <a:solidFill>
                <a:prstClr val="black"/>
              </a:solidFill>
            </a:endParaRPr>
          </a:p>
        </p:txBody>
      </p:sp>
    </p:spTree>
    <p:extLst>
      <p:ext uri="{BB962C8B-B14F-4D97-AF65-F5344CB8AC3E}">
        <p14:creationId xmlns:p14="http://schemas.microsoft.com/office/powerpoint/2010/main" val="865174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957343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mn-lt"/>
                <a:ea typeface="+mn-ea"/>
                <a:cs typeface="+mn-cs"/>
              </a:rPr>
              <a:t>NOVO: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mn-lt"/>
                <a:ea typeface="+mn-ea"/>
                <a:cs typeface="+mn-cs"/>
              </a:rPr>
              <a:t>Ostvarivanje statusa HB omogućit će se sljedećim pripadnicima NARODNE ZAŠTITE koji nisu mogli ostvariti status HB po važećem Zakonu:</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mn-lt"/>
                <a:ea typeface="+mn-ea"/>
                <a:cs typeface="+mn-cs"/>
              </a:rPr>
              <a:t>1.Pripadnicima naoružanih odreda, izravno angažiranih u borbenom sektoru min. 100 dana od 30.07.1991.do 31.12.1991.</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mn-lt"/>
                <a:ea typeface="+mn-ea"/>
                <a:cs typeface="+mn-cs"/>
              </a:rPr>
              <a:t>2. Smrtno stradalim, zatočenim ili nestalim pripadnicima naoružanih odreda, izravno angažiranim u borbenom sektoru bez obzira na broj dana sudjelovanja u obrani suvereniteta RH.</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vi-VN" sz="1200" b="0" i="0" u="none" strike="noStrike" kern="1200" cap="none" spc="0" normalizeH="0" baseline="0" noProof="0" dirty="0">
                <a:ln>
                  <a:noFill/>
                </a:ln>
                <a:solidFill>
                  <a:prstClr val="black"/>
                </a:solidFill>
                <a:effectLst/>
                <a:uLnTx/>
                <a:uFillTx/>
                <a:latin typeface="+mn-lt"/>
                <a:ea typeface="+mn-ea"/>
                <a:cs typeface="+mn-cs"/>
              </a:rPr>
              <a:t>PRIMJEDBA MORH-a</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vi-VN" sz="1200" b="0" i="0" u="none" strike="noStrike" kern="1200" cap="none" spc="0" normalizeH="0" baseline="0" noProof="0" dirty="0">
                <a:ln>
                  <a:noFill/>
                </a:ln>
                <a:solidFill>
                  <a:prstClr val="black"/>
                </a:solidFill>
                <a:effectLst/>
                <a:uLnTx/>
                <a:uFillTx/>
                <a:latin typeface="+mn-lt"/>
                <a:ea typeface="+mn-ea"/>
                <a:cs typeface="+mn-cs"/>
              </a:rPr>
              <a:t>Poteškoće u utvrđivanju statusa HB</a:t>
            </a:r>
            <a:r>
              <a:rPr kumimoji="0" lang="hr-HR" sz="1200" b="0" i="0" u="none" strike="noStrike" kern="1200" cap="none" spc="0" normalizeH="0" baseline="0" noProof="0" dirty="0">
                <a:ln>
                  <a:noFill/>
                </a:ln>
                <a:solidFill>
                  <a:prstClr val="black"/>
                </a:solidFill>
                <a:effectLst/>
                <a:uLnTx/>
                <a:uFillTx/>
                <a:latin typeface="+mn-lt"/>
                <a:ea typeface="+mn-ea"/>
                <a:cs typeface="+mn-cs"/>
              </a:rPr>
              <a:t> za pripadnike Narodne zaštite</a:t>
            </a:r>
            <a:r>
              <a:rPr kumimoji="0" lang="vi-VN" sz="1200" b="0" i="0" u="none" strike="noStrike" kern="1200" cap="none" spc="0" normalizeH="0" baseline="0" noProof="0" dirty="0">
                <a:ln>
                  <a:noFill/>
                </a:ln>
                <a:solidFill>
                  <a:prstClr val="black"/>
                </a:solidFill>
                <a:effectLst/>
                <a:uLnTx/>
                <a:uFillTx/>
                <a:latin typeface="+mn-lt"/>
                <a:ea typeface="+mn-ea"/>
                <a:cs typeface="+mn-cs"/>
              </a:rPr>
              <a:t> prema ovakvoj definiciji zbog nepostojanja jedinstvene evidencije</a:t>
            </a:r>
            <a:r>
              <a:rPr kumimoji="0" lang="hr-HR" sz="1200" b="0" i="0" u="none" strike="noStrike" kern="1200" cap="none" spc="0" normalizeH="0" baseline="0" noProof="0" dirty="0">
                <a:ln>
                  <a:noFill/>
                </a:ln>
                <a:solidFill>
                  <a:prstClr val="black"/>
                </a:solidFill>
                <a:effectLst/>
                <a:uLnTx/>
                <a:uFillTx/>
                <a:latin typeface="+mn-lt"/>
                <a:ea typeface="+mn-ea"/>
                <a:cs typeface="+mn-cs"/>
              </a:rPr>
              <a:t>.</a:t>
            </a:r>
            <a:endParaRPr kumimoji="0" lang="vi-VN" sz="1200" b="0" i="0" u="none" strike="noStrike" kern="1200" cap="none" spc="0" normalizeH="0" baseline="0" noProof="0" dirty="0">
              <a:ln>
                <a:noFill/>
              </a:ln>
              <a:solidFill>
                <a:prstClr val="black"/>
              </a:solidFill>
              <a:effectLst/>
              <a:uLnTx/>
              <a:uFillTx/>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mn-lt"/>
                <a:ea typeface="+mn-ea"/>
                <a:cs typeface="+mn-cs"/>
              </a:rPr>
              <a:t>Evidencija HB (Registar) nije javna, a iz nje će se izbrisati HB koji su status ostvarili protivno Zakonu.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mn-lt"/>
                <a:ea typeface="+mn-ea"/>
                <a:cs typeface="+mn-cs"/>
              </a:rPr>
              <a:t>U pogledu statusa DRAGOVOLJACA, novost je da će HB koji nisu imali obvezu sudjelovanja imati mogućnost priznavanja statusa dragovoljca i ako su imali najmanje 100 dana borbenog sektora  od 5. 8.1990. do 31.12.1995. godine(ili  kao i dosad najmanje 30 dana u razdoblju od 05. kolovoza 1990. do 15. siječnja 1992. godine)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dirty="0">
              <a:ln>
                <a:noFill/>
              </a:ln>
              <a:solidFill>
                <a:prstClr val="black"/>
              </a:solidFill>
              <a:effectLst/>
              <a:uLnTx/>
              <a:uFillTx/>
              <a:latin typeface="+mn-lt"/>
              <a:ea typeface="+mn-ea"/>
              <a:cs typeface="+mn-cs"/>
            </a:endParaRPr>
          </a:p>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pPr/>
              <a:t>8</a:t>
            </a:fld>
            <a:endParaRPr lang="en-US"/>
          </a:p>
        </p:txBody>
      </p:sp>
    </p:spTree>
    <p:extLst>
      <p:ext uri="{BB962C8B-B14F-4D97-AF65-F5344CB8AC3E}">
        <p14:creationId xmlns:p14="http://schemas.microsoft.com/office/powerpoint/2010/main" val="3030254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dirty="0">
              <a:ln>
                <a:noFill/>
              </a:ln>
              <a:solidFill>
                <a:prstClr val="black"/>
              </a:solidFill>
              <a:effectLst/>
              <a:uLnTx/>
              <a:uFillTx/>
              <a:latin typeface="+mn-lt"/>
              <a:ea typeface="+mn-ea"/>
              <a:cs typeface="+mn-cs"/>
            </a:endParaRPr>
          </a:p>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pPr/>
              <a:t>9</a:t>
            </a:fld>
            <a:endParaRPr lang="en-US"/>
          </a:p>
        </p:txBody>
      </p:sp>
    </p:spTree>
    <p:extLst>
      <p:ext uri="{BB962C8B-B14F-4D97-AF65-F5344CB8AC3E}">
        <p14:creationId xmlns:p14="http://schemas.microsoft.com/office/powerpoint/2010/main" val="2666697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vi-VN" dirty="0"/>
          </a:p>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pPr/>
              <a:t>10</a:t>
            </a:fld>
            <a:endParaRPr lang="en-US"/>
          </a:p>
        </p:txBody>
      </p:sp>
    </p:spTree>
    <p:extLst>
      <p:ext uri="{BB962C8B-B14F-4D97-AF65-F5344CB8AC3E}">
        <p14:creationId xmlns:p14="http://schemas.microsoft.com/office/powerpoint/2010/main" val="3474663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hr-HR" sz="1100" u="none" dirty="0"/>
          </a:p>
        </p:txBody>
      </p:sp>
      <p:sp>
        <p:nvSpPr>
          <p:cNvPr id="4" name="Rezervirano mjesto broja slajda 3"/>
          <p:cNvSpPr>
            <a:spLocks noGrp="1"/>
          </p:cNvSpPr>
          <p:nvPr>
            <p:ph type="sldNum" sz="quarter" idx="10"/>
          </p:nvPr>
        </p:nvSpPr>
        <p:spPr/>
        <p:txBody>
          <a:bodyPr/>
          <a:lstStyle/>
          <a:p>
            <a:fld id="{A59D3CC0-D5E1-49E2-8FED-67B210C2EFA8}" type="slidenum">
              <a:rPr lang="hr-HR" smtClean="0"/>
              <a:pPr/>
              <a:t>11</a:t>
            </a:fld>
            <a:endParaRPr lang="hr-HR"/>
          </a:p>
        </p:txBody>
      </p:sp>
    </p:spTree>
    <p:extLst>
      <p:ext uri="{BB962C8B-B14F-4D97-AF65-F5344CB8AC3E}">
        <p14:creationId xmlns:p14="http://schemas.microsoft.com/office/powerpoint/2010/main" val="1244920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
        <p:nvSpPr>
          <p:cNvPr id="4" name="Rezervirano mjesto broja slajda 3"/>
          <p:cNvSpPr>
            <a:spLocks noGrp="1"/>
          </p:cNvSpPr>
          <p:nvPr>
            <p:ph type="sldNum" sz="quarter" idx="10"/>
          </p:nvPr>
        </p:nvSpPr>
        <p:spPr/>
        <p:txBody>
          <a:bodyPr/>
          <a:lstStyle/>
          <a:p>
            <a:fld id="{53D2FAFE-22B1-43A9-ADAD-B5120C512EE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451645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E421DF6E-82AA-40FF-A5C2-64108CE4D17F}"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B5E99DE-7C82-4F69-AD3B-EC369AEAF93E}"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8D1126E-C0EC-4124-BC6D-E4EECDCA1BF6}" type="slidenum">
              <a:rPr lang="es-ES"/>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421DF6E-82AA-40FF-A5C2-64108CE4D17F}"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3140579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490066"/>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69AEE41-CD9B-4EDB-BC40-0BD049F4330B}"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1162714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4B9F3B9-A478-436B-BDBD-D044F95C04DA}"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4021673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1FA947F-1530-400C-B55A-37D9041B45A9}"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4009960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s-E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s-E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9A5B05C-A5A5-4930-9FF2-6F62D69F9B05}"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3986705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s-E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s-E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A25E7D1-9840-4F5F-8BA5-40530E7CAAF4}"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1775193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s-E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79280FD-858F-4871-963B-C0B2844C215C}"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6202235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5C13164-292C-48E1-BD6A-F8B008D540F3}"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263780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490066"/>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E69AEE41-CD9B-4EDB-BC40-0BD049F4330B}" type="slidenum">
              <a:rPr lang="es-ES"/>
              <a:pPr/>
              <a:t>‹#›</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D4FA5C2-3F3E-438A-A430-736A5B6981B3}"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2098194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B5E99DE-7C82-4F69-AD3B-EC369AEAF93E}"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29044274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8D1126E-C0EC-4124-BC6D-E4EECDCA1BF6}"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788717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B4B9F3B9-A478-436B-BDBD-D044F95C04DA}"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1FA947F-1530-400C-B55A-37D9041B45A9}"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39A5B05C-A5A5-4930-9FF2-6F62D69F9B05}"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EA25E7D1-9840-4F5F-8BA5-40530E7CAAF4}"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79280FD-858F-4871-963B-C0B2844C215C}"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35C13164-292C-48E1-BD6A-F8B008D540F3}"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6D4FA5C2-3F3E-438A-A430-736A5B6981B3}"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dirty="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A23128A-94AD-454F-B5F6-289F966B75D0}"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2800" b="1">
          <a:solidFill>
            <a:schemeClr val="tx2"/>
          </a:solidFill>
          <a:latin typeface="Calibri" pitchFamily="34" charset="0"/>
          <a:ea typeface="+mj-ea"/>
          <a:cs typeface="Calibri" pitchFamily="34" charset="0"/>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24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har char="–"/>
        <a:defRPr sz="2000">
          <a:solidFill>
            <a:schemeClr val="tx1"/>
          </a:solidFill>
          <a:latin typeface="Calibri" pitchFamily="34" charset="0"/>
          <a:cs typeface="Calibri" pitchFamily="34" charset="0"/>
        </a:defRPr>
      </a:lvl2pPr>
      <a:lvl3pPr marL="1143000" indent="-228600" algn="l" rtl="0" fontAlgn="base">
        <a:spcBef>
          <a:spcPct val="20000"/>
        </a:spcBef>
        <a:spcAft>
          <a:spcPct val="0"/>
        </a:spcAft>
        <a:buChar char="•"/>
        <a:defRPr sz="1800">
          <a:solidFill>
            <a:schemeClr val="tx1"/>
          </a:solidFill>
          <a:latin typeface="Calibri" pitchFamily="34" charset="0"/>
          <a:cs typeface="Calibri" pitchFamily="34" charset="0"/>
        </a:defRPr>
      </a:lvl3pPr>
      <a:lvl4pPr marL="1600200" indent="-228600" algn="l" rtl="0" fontAlgn="base">
        <a:spcBef>
          <a:spcPct val="20000"/>
        </a:spcBef>
        <a:spcAft>
          <a:spcPct val="0"/>
        </a:spcAft>
        <a:buChar char="–"/>
        <a:defRPr sz="1600">
          <a:solidFill>
            <a:schemeClr val="tx1"/>
          </a:solidFill>
          <a:latin typeface="Calibri" pitchFamily="34" charset="0"/>
          <a:cs typeface="Calibri" pitchFamily="34" charset="0"/>
        </a:defRPr>
      </a:lvl4pPr>
      <a:lvl5pPr marL="2057400" indent="-228600" algn="l" rtl="0" fontAlgn="base">
        <a:spcBef>
          <a:spcPct val="20000"/>
        </a:spcBef>
        <a:spcAft>
          <a:spcPct val="0"/>
        </a:spcAft>
        <a:buChar char="»"/>
        <a:defRPr sz="16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dirty="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A23128A-94AD-454F-B5F6-289F966B75D0}"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35907552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2800" b="1">
          <a:solidFill>
            <a:schemeClr val="tx2"/>
          </a:solidFill>
          <a:latin typeface="Calibri" pitchFamily="34" charset="0"/>
          <a:ea typeface="+mj-ea"/>
          <a:cs typeface="Calibri" pitchFamily="34" charset="0"/>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24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har char="–"/>
        <a:defRPr sz="2000">
          <a:solidFill>
            <a:schemeClr val="tx1"/>
          </a:solidFill>
          <a:latin typeface="Calibri" pitchFamily="34" charset="0"/>
          <a:cs typeface="Calibri" pitchFamily="34" charset="0"/>
        </a:defRPr>
      </a:lvl2pPr>
      <a:lvl3pPr marL="1143000" indent="-228600" algn="l" rtl="0" fontAlgn="base">
        <a:spcBef>
          <a:spcPct val="20000"/>
        </a:spcBef>
        <a:spcAft>
          <a:spcPct val="0"/>
        </a:spcAft>
        <a:buChar char="•"/>
        <a:defRPr sz="1800">
          <a:solidFill>
            <a:schemeClr val="tx1"/>
          </a:solidFill>
          <a:latin typeface="Calibri" pitchFamily="34" charset="0"/>
          <a:cs typeface="Calibri" pitchFamily="34" charset="0"/>
        </a:defRPr>
      </a:lvl3pPr>
      <a:lvl4pPr marL="1600200" indent="-228600" algn="l" rtl="0" fontAlgn="base">
        <a:spcBef>
          <a:spcPct val="20000"/>
        </a:spcBef>
        <a:spcAft>
          <a:spcPct val="0"/>
        </a:spcAft>
        <a:buChar char="–"/>
        <a:defRPr sz="1600">
          <a:solidFill>
            <a:schemeClr val="tx1"/>
          </a:solidFill>
          <a:latin typeface="Calibri" pitchFamily="34" charset="0"/>
          <a:cs typeface="Calibri" pitchFamily="34" charset="0"/>
        </a:defRPr>
      </a:lvl4pPr>
      <a:lvl5pPr marL="2057400" indent="-228600" algn="l" rtl="0" fontAlgn="base">
        <a:spcBef>
          <a:spcPct val="20000"/>
        </a:spcBef>
        <a:spcAft>
          <a:spcPct val="0"/>
        </a:spcAft>
        <a:buChar char="»"/>
        <a:defRPr sz="16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1619672" y="2060848"/>
            <a:ext cx="6120928" cy="2376264"/>
          </a:xfrm>
        </p:spPr>
        <p:txBody>
          <a:bodyPr/>
          <a:lstStyle/>
          <a:p>
            <a:r>
              <a:rPr lang="hr-HR" sz="4000" b="1" dirty="0"/>
              <a:t>Zakon</a:t>
            </a:r>
            <a:r>
              <a:rPr lang="hr-HR" sz="3600" b="1" dirty="0"/>
              <a:t> </a:t>
            </a:r>
            <a:br>
              <a:rPr lang="hr-HR" sz="3600" b="1" dirty="0"/>
            </a:br>
            <a:r>
              <a:rPr lang="hr-HR" sz="3600" b="1" dirty="0"/>
              <a:t>o hrvatskim braniteljima iz Domovinskog rata i članovima njihovih obitelji</a:t>
            </a:r>
          </a:p>
        </p:txBody>
      </p:sp>
      <p:sp>
        <p:nvSpPr>
          <p:cNvPr id="2215" name="Rectangle 167"/>
          <p:cNvSpPr>
            <a:spLocks noChangeArrowheads="1"/>
          </p:cNvSpPr>
          <p:nvPr/>
        </p:nvSpPr>
        <p:spPr bwMode="auto">
          <a:xfrm>
            <a:off x="4569659" y="5661248"/>
            <a:ext cx="4408478" cy="647700"/>
          </a:xfrm>
          <a:prstGeom prst="rect">
            <a:avLst/>
          </a:prstGeom>
          <a:noFill/>
          <a:ln w="9525">
            <a:noFill/>
            <a:miter lim="800000"/>
            <a:headEnd/>
            <a:tailEnd/>
          </a:ln>
          <a:effectLst/>
        </p:spPr>
        <p:txBody>
          <a:bodyPr anchor="ctr"/>
          <a:lstStyle/>
          <a:p>
            <a:pPr algn="r"/>
            <a:r>
              <a:rPr lang="hr-HR" sz="2400" i="1" dirty="0">
                <a:solidFill>
                  <a:srgbClr val="333333"/>
                </a:solidFill>
                <a:latin typeface="Calibri" pitchFamily="34" charset="0"/>
                <a:cs typeface="Calibri" pitchFamily="34" charset="0"/>
              </a:rPr>
              <a:t>Ministarstvo hrvatskih branitelja</a:t>
            </a:r>
          </a:p>
          <a:p>
            <a:pPr algn="r"/>
            <a:r>
              <a:rPr lang="hr-HR" sz="1600" i="1" dirty="0" smtClean="0">
                <a:solidFill>
                  <a:srgbClr val="333333"/>
                </a:solidFill>
                <a:latin typeface="Calibri" pitchFamily="34" charset="0"/>
                <a:cs typeface="Calibri" pitchFamily="34" charset="0"/>
              </a:rPr>
              <a:t>23. </a:t>
            </a:r>
            <a:r>
              <a:rPr lang="hr-HR" sz="1600" i="1" dirty="0">
                <a:solidFill>
                  <a:srgbClr val="333333"/>
                </a:solidFill>
                <a:latin typeface="Calibri" pitchFamily="34" charset="0"/>
                <a:cs typeface="Calibri" pitchFamily="34" charset="0"/>
              </a:rPr>
              <a:t>lipanj 2017. godine</a:t>
            </a:r>
          </a:p>
        </p:txBody>
      </p:sp>
      <p:sp>
        <p:nvSpPr>
          <p:cNvPr id="6" name="Rectangle 5"/>
          <p:cNvSpPr/>
          <p:nvPr/>
        </p:nvSpPr>
        <p:spPr>
          <a:xfrm>
            <a:off x="0" y="6597352"/>
            <a:ext cx="755576" cy="260648"/>
          </a:xfrm>
          <a:prstGeom prst="rect">
            <a:avLst/>
          </a:prstGeom>
          <a:solidFill>
            <a:srgbClr val="B3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zervirano mjesto broja slajda 1"/>
          <p:cNvSpPr>
            <a:spLocks noGrp="1"/>
          </p:cNvSpPr>
          <p:nvPr>
            <p:ph type="sldNum" sz="quarter" idx="12"/>
          </p:nvPr>
        </p:nvSpPr>
        <p:spPr/>
        <p:txBody>
          <a:bodyPr/>
          <a:lstStyle/>
          <a:p>
            <a:fld id="{E421DF6E-82AA-40FF-A5C2-64108CE4D17F}" type="slidenum">
              <a:rPr lang="es-ES" smtClean="0"/>
              <a:pPr/>
              <a:t>1</a:t>
            </a:fld>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8640"/>
            <a:ext cx="8229600" cy="922114"/>
          </a:xfrm>
        </p:spPr>
        <p:txBody>
          <a:bodyPr/>
          <a:lstStyle/>
          <a:p>
            <a:r>
              <a:rPr lang="hr-HR" sz="2400" dirty="0"/>
              <a:t>ZDRAVSTVENA ZAŠTITA</a:t>
            </a:r>
          </a:p>
        </p:txBody>
      </p:sp>
      <p:graphicFrame>
        <p:nvGraphicFramePr>
          <p:cNvPr id="3" name="Dijagram 2"/>
          <p:cNvGraphicFramePr/>
          <p:nvPr>
            <p:extLst>
              <p:ext uri="{D42A27DB-BD31-4B8C-83A1-F6EECF244321}">
                <p14:modId xmlns:p14="http://schemas.microsoft.com/office/powerpoint/2010/main" val="3722255924"/>
              </p:ext>
            </p:extLst>
          </p:nvPr>
        </p:nvGraphicFramePr>
        <p:xfrm>
          <a:off x="467544" y="1124744"/>
          <a:ext cx="8208912"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zervirano mjesto broja slajda 5"/>
          <p:cNvSpPr>
            <a:spLocks noGrp="1"/>
          </p:cNvSpPr>
          <p:nvPr>
            <p:ph type="sldNum" sz="quarter" idx="12"/>
          </p:nvPr>
        </p:nvSpPr>
        <p:spPr/>
        <p:txBody>
          <a:bodyPr/>
          <a:lstStyle/>
          <a:p>
            <a:fld id="{EA25E7D1-9840-4F5F-8BA5-40530E7CAAF4}" type="slidenum">
              <a:rPr lang="es-ES" smtClean="0"/>
              <a:pPr/>
              <a:t>10</a:t>
            </a:fld>
            <a:endParaRPr lang="es-ES"/>
          </a:p>
        </p:txBody>
      </p:sp>
    </p:spTree>
    <p:extLst>
      <p:ext uri="{BB962C8B-B14F-4D97-AF65-F5344CB8AC3E}">
        <p14:creationId xmlns:p14="http://schemas.microsoft.com/office/powerpoint/2010/main" val="3558410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1A35D7B4-33D5-4722-A5D2-FE244FC8425E}" type="slidenum">
              <a:rPr lang="hr-HR" smtClean="0">
                <a:solidFill>
                  <a:prstClr val="black">
                    <a:tint val="75000"/>
                  </a:prstClr>
                </a:solidFill>
              </a:rPr>
              <a:pPr/>
              <a:t>11</a:t>
            </a:fld>
            <a:endParaRPr lang="hr-HR" dirty="0">
              <a:solidFill>
                <a:prstClr val="black">
                  <a:tint val="75000"/>
                </a:prstClr>
              </a:solidFill>
            </a:endParaRPr>
          </a:p>
        </p:txBody>
      </p:sp>
      <p:sp>
        <p:nvSpPr>
          <p:cNvPr id="5" name="Naslov 1"/>
          <p:cNvSpPr txBox="1">
            <a:spLocks/>
          </p:cNvSpPr>
          <p:nvPr/>
        </p:nvSpPr>
        <p:spPr>
          <a:xfrm>
            <a:off x="457200" y="116632"/>
            <a:ext cx="8229600" cy="108012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3200" b="1" dirty="0"/>
              <a:t>MIROVINE</a:t>
            </a:r>
          </a:p>
          <a:p>
            <a:r>
              <a:rPr lang="hr-HR" sz="2400" b="1" dirty="0"/>
              <a:t> struktura korisnika u RH</a:t>
            </a:r>
          </a:p>
          <a:p>
            <a:r>
              <a:rPr lang="hr-HR" sz="1050" b="1" dirty="0"/>
              <a:t>Prema podacima HZMO-a (isplata u svibnju 2017.)</a:t>
            </a:r>
          </a:p>
        </p:txBody>
      </p:sp>
      <p:sp>
        <p:nvSpPr>
          <p:cNvPr id="8" name="Rectangle 7"/>
          <p:cNvSpPr/>
          <p:nvPr/>
        </p:nvSpPr>
        <p:spPr>
          <a:xfrm>
            <a:off x="0" y="6669360"/>
            <a:ext cx="683568" cy="188640"/>
          </a:xfrm>
          <a:prstGeom prst="rect">
            <a:avLst/>
          </a:prstGeom>
          <a:solidFill>
            <a:srgbClr val="97A9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kstniOkvir 2"/>
          <p:cNvSpPr txBox="1"/>
          <p:nvPr/>
        </p:nvSpPr>
        <p:spPr>
          <a:xfrm>
            <a:off x="199753" y="971435"/>
            <a:ext cx="2088232" cy="461665"/>
          </a:xfrm>
          <a:prstGeom prst="rect">
            <a:avLst/>
          </a:prstGeom>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hr-HR" sz="1200" dirty="0"/>
              <a:t>Ukupno umirovljenika u RH: 1 232 466</a:t>
            </a:r>
          </a:p>
        </p:txBody>
      </p:sp>
      <p:graphicFrame>
        <p:nvGraphicFramePr>
          <p:cNvPr id="13" name="Grafikon 12"/>
          <p:cNvGraphicFramePr>
            <a:graphicFrameLocks/>
          </p:cNvGraphicFramePr>
          <p:nvPr>
            <p:extLst>
              <p:ext uri="{D42A27DB-BD31-4B8C-83A1-F6EECF244321}">
                <p14:modId xmlns:p14="http://schemas.microsoft.com/office/powerpoint/2010/main" val="721784769"/>
              </p:ext>
            </p:extLst>
          </p:nvPr>
        </p:nvGraphicFramePr>
        <p:xfrm>
          <a:off x="107504" y="1433101"/>
          <a:ext cx="8676456" cy="5424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84853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jagram 1"/>
          <p:cNvGraphicFramePr/>
          <p:nvPr>
            <p:extLst>
              <p:ext uri="{D42A27DB-BD31-4B8C-83A1-F6EECF244321}">
                <p14:modId xmlns:p14="http://schemas.microsoft.com/office/powerpoint/2010/main" val="3109022535"/>
              </p:ext>
            </p:extLst>
          </p:nvPr>
        </p:nvGraphicFramePr>
        <p:xfrm>
          <a:off x="206425" y="973470"/>
          <a:ext cx="8686055" cy="5623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Pravokutnik 2"/>
          <p:cNvSpPr/>
          <p:nvPr/>
        </p:nvSpPr>
        <p:spPr>
          <a:xfrm>
            <a:off x="3347864" y="188640"/>
            <a:ext cx="2214068" cy="584775"/>
          </a:xfrm>
          <a:prstGeom prst="rect">
            <a:avLst/>
          </a:prstGeom>
        </p:spPr>
        <p:txBody>
          <a:bodyPr wrap="none">
            <a:spAutoFit/>
          </a:bodyPr>
          <a:lstStyle/>
          <a:p>
            <a:r>
              <a:rPr lang="hr-HR" sz="3200" b="1" dirty="0">
                <a:solidFill>
                  <a:srgbClr val="000000"/>
                </a:solidFill>
              </a:rPr>
              <a:t>MIROVINE</a:t>
            </a:r>
          </a:p>
        </p:txBody>
      </p:sp>
      <p:sp>
        <p:nvSpPr>
          <p:cNvPr id="5" name="Rezervirano mjesto broja slajda 4"/>
          <p:cNvSpPr>
            <a:spLocks noGrp="1"/>
          </p:cNvSpPr>
          <p:nvPr>
            <p:ph type="sldNum" sz="quarter" idx="12"/>
          </p:nvPr>
        </p:nvSpPr>
        <p:spPr>
          <a:xfrm>
            <a:off x="7010400" y="6453336"/>
            <a:ext cx="2133600" cy="476250"/>
          </a:xfrm>
        </p:spPr>
        <p:txBody>
          <a:bodyPr/>
          <a:lstStyle/>
          <a:p>
            <a:fld id="{279280FD-858F-4871-963B-C0B2844C215C}" type="slidenum">
              <a:rPr lang="es-ES" smtClean="0">
                <a:solidFill>
                  <a:srgbClr val="000000"/>
                </a:solidFill>
              </a:rPr>
              <a:pPr/>
              <a:t>12</a:t>
            </a:fld>
            <a:endParaRPr lang="es-ES" dirty="0">
              <a:solidFill>
                <a:srgbClr val="000000"/>
              </a:solidFill>
            </a:endParaRPr>
          </a:p>
        </p:txBody>
      </p:sp>
    </p:spTree>
    <p:extLst>
      <p:ext uri="{BB962C8B-B14F-4D97-AF65-F5344CB8AC3E}">
        <p14:creationId xmlns:p14="http://schemas.microsoft.com/office/powerpoint/2010/main" val="3748303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279280FD-858F-4871-963B-C0B2844C215C}" type="slidenum">
              <a:rPr lang="es-ES" smtClean="0">
                <a:solidFill>
                  <a:srgbClr val="000000"/>
                </a:solidFill>
              </a:rPr>
              <a:pPr/>
              <a:t>13</a:t>
            </a:fld>
            <a:endParaRPr lang="es-ES">
              <a:solidFill>
                <a:srgbClr val="000000"/>
              </a:solidFill>
            </a:endParaRPr>
          </a:p>
        </p:txBody>
      </p:sp>
      <p:graphicFrame>
        <p:nvGraphicFramePr>
          <p:cNvPr id="6" name="Grafikon 5"/>
          <p:cNvGraphicFramePr>
            <a:graphicFrameLocks noGrp="1"/>
          </p:cNvGraphicFramePr>
          <p:nvPr>
            <p:extLst>
              <p:ext uri="{D42A27DB-BD31-4B8C-83A1-F6EECF244321}">
                <p14:modId xmlns:p14="http://schemas.microsoft.com/office/powerpoint/2010/main" val="647763902"/>
              </p:ext>
            </p:extLst>
          </p:nvPr>
        </p:nvGraphicFramePr>
        <p:xfrm>
          <a:off x="0" y="332656"/>
          <a:ext cx="9144000" cy="63691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1043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a:xfrm>
            <a:off x="7010400" y="6381750"/>
            <a:ext cx="2133600" cy="476250"/>
          </a:xfrm>
        </p:spPr>
        <p:txBody>
          <a:bodyPr/>
          <a:lstStyle/>
          <a:p>
            <a:fld id="{279280FD-858F-4871-963B-C0B2844C215C}" type="slidenum">
              <a:rPr lang="es-ES" smtClean="0"/>
              <a:pPr/>
              <a:t>14</a:t>
            </a:fld>
            <a:endParaRPr lang="es-ES" dirty="0"/>
          </a:p>
        </p:txBody>
      </p:sp>
      <p:sp>
        <p:nvSpPr>
          <p:cNvPr id="4" name="Pravokutnik 3"/>
          <p:cNvSpPr/>
          <p:nvPr/>
        </p:nvSpPr>
        <p:spPr>
          <a:xfrm>
            <a:off x="2123728" y="179929"/>
            <a:ext cx="5112568" cy="584775"/>
          </a:xfrm>
          <a:prstGeom prst="rect">
            <a:avLst/>
          </a:prstGeom>
        </p:spPr>
        <p:txBody>
          <a:bodyPr wrap="square">
            <a:spAutoFit/>
          </a:bodyPr>
          <a:lstStyle/>
          <a:p>
            <a:pPr lvl="0" algn="ctr"/>
            <a:r>
              <a:rPr lang="hr-HR" sz="1600" dirty="0">
                <a:solidFill>
                  <a:srgbClr val="000000"/>
                </a:solidFill>
              </a:rPr>
              <a:t>Usporedba projekcija godišnjih troškova za mirovine HB po važećem Zakonu i po novom Zakonu</a:t>
            </a:r>
          </a:p>
        </p:txBody>
      </p:sp>
      <p:pic>
        <p:nvPicPr>
          <p:cNvPr id="792" name="Slika 791"/>
          <p:cNvPicPr/>
          <p:nvPr/>
        </p:nvPicPr>
        <p:blipFill rotWithShape="1">
          <a:blip r:embed="rId2">
            <a:extLst>
              <a:ext uri="{28A0092B-C50C-407E-A947-70E740481C1C}">
                <a14:useLocalDpi xmlns:a14="http://schemas.microsoft.com/office/drawing/2010/main" val="0"/>
              </a:ext>
            </a:extLst>
          </a:blip>
          <a:srcRect t="9205"/>
          <a:stretch/>
        </p:blipFill>
        <p:spPr bwMode="auto">
          <a:xfrm>
            <a:off x="72554" y="976188"/>
            <a:ext cx="8963496" cy="5405139"/>
          </a:xfrm>
          <a:prstGeom prst="rect">
            <a:avLst/>
          </a:prstGeom>
          <a:solidFill>
            <a:schemeClr val="bg1"/>
          </a:solid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41864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a:xfrm>
            <a:off x="7010400" y="6381750"/>
            <a:ext cx="2133600" cy="476250"/>
          </a:xfrm>
        </p:spPr>
        <p:txBody>
          <a:bodyPr/>
          <a:lstStyle/>
          <a:p>
            <a:fld id="{279280FD-858F-4871-963B-C0B2844C215C}" type="slidenum">
              <a:rPr lang="es-ES" smtClean="0"/>
              <a:pPr/>
              <a:t>15</a:t>
            </a:fld>
            <a:endParaRPr lang="es-ES" dirty="0"/>
          </a:p>
        </p:txBody>
      </p:sp>
      <p:sp>
        <p:nvSpPr>
          <p:cNvPr id="5" name="TekstniOkvir 4"/>
          <p:cNvSpPr txBox="1"/>
          <p:nvPr/>
        </p:nvSpPr>
        <p:spPr>
          <a:xfrm>
            <a:off x="1331640" y="332656"/>
            <a:ext cx="6624736" cy="584775"/>
          </a:xfrm>
          <a:prstGeom prst="rect">
            <a:avLst/>
          </a:prstGeom>
          <a:noFill/>
        </p:spPr>
        <p:txBody>
          <a:bodyPr wrap="square" rtlCol="0">
            <a:spAutoFit/>
          </a:bodyPr>
          <a:lstStyle/>
          <a:p>
            <a:pPr algn="ctr"/>
            <a:r>
              <a:rPr lang="hr-HR" sz="1600" dirty="0"/>
              <a:t>Usporedba projekcija godišnjih troškova za mirovine HB po važećem Zakonu i po novom Zakonu</a:t>
            </a:r>
          </a:p>
        </p:txBody>
      </p:sp>
      <p:graphicFrame>
        <p:nvGraphicFramePr>
          <p:cNvPr id="7" name="Grafikon 6"/>
          <p:cNvGraphicFramePr>
            <a:graphicFrameLocks/>
          </p:cNvGraphicFramePr>
          <p:nvPr>
            <p:extLst>
              <p:ext uri="{D42A27DB-BD31-4B8C-83A1-F6EECF244321}">
                <p14:modId xmlns:p14="http://schemas.microsoft.com/office/powerpoint/2010/main" val="215079509"/>
              </p:ext>
            </p:extLst>
          </p:nvPr>
        </p:nvGraphicFramePr>
        <p:xfrm>
          <a:off x="107504" y="776933"/>
          <a:ext cx="8856984" cy="60932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4331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a:xfrm>
            <a:off x="6961584" y="6525344"/>
            <a:ext cx="2133600" cy="476250"/>
          </a:xfrm>
        </p:spPr>
        <p:txBody>
          <a:bodyPr/>
          <a:lstStyle/>
          <a:p>
            <a:fld id="{279280FD-858F-4871-963B-C0B2844C215C}" type="slidenum">
              <a:rPr lang="es-ES" smtClean="0"/>
              <a:pPr/>
              <a:t>16</a:t>
            </a:fld>
            <a:endParaRPr lang="es-ES" dirty="0"/>
          </a:p>
        </p:txBody>
      </p:sp>
      <p:sp>
        <p:nvSpPr>
          <p:cNvPr id="4" name="TekstniOkvir 3"/>
          <p:cNvSpPr txBox="1"/>
          <p:nvPr/>
        </p:nvSpPr>
        <p:spPr>
          <a:xfrm>
            <a:off x="1475656" y="116632"/>
            <a:ext cx="6408712" cy="584775"/>
          </a:xfrm>
          <a:prstGeom prst="rect">
            <a:avLst/>
          </a:prstGeom>
          <a:noFill/>
        </p:spPr>
        <p:txBody>
          <a:bodyPr wrap="square" rtlCol="0">
            <a:spAutoFit/>
          </a:bodyPr>
          <a:lstStyle/>
          <a:p>
            <a:pPr algn="ctr"/>
            <a:r>
              <a:rPr lang="hr-HR" sz="1600" dirty="0"/>
              <a:t>Projekcija efekata novog Zakona</a:t>
            </a:r>
          </a:p>
          <a:p>
            <a:pPr algn="ctr"/>
            <a:r>
              <a:rPr lang="hr-HR" sz="1600" dirty="0"/>
              <a:t> po pojedinim pravima iz mirovinskog osiguranja </a:t>
            </a:r>
          </a:p>
        </p:txBody>
      </p:sp>
      <p:pic>
        <p:nvPicPr>
          <p:cNvPr id="5" name="Slika 4"/>
          <p:cNvPicPr/>
          <p:nvPr/>
        </p:nvPicPr>
        <p:blipFill rotWithShape="1">
          <a:blip r:embed="rId2">
            <a:extLst>
              <a:ext uri="{28A0092B-C50C-407E-A947-70E740481C1C}">
                <a14:useLocalDpi xmlns:a14="http://schemas.microsoft.com/office/drawing/2010/main" val="0"/>
              </a:ext>
            </a:extLst>
          </a:blip>
          <a:srcRect t="10603"/>
          <a:stretch/>
        </p:blipFill>
        <p:spPr bwMode="auto">
          <a:xfrm>
            <a:off x="107504" y="836711"/>
            <a:ext cx="8928992" cy="5688633"/>
          </a:xfrm>
          <a:prstGeom prst="rect">
            <a:avLst/>
          </a:prstGeom>
          <a:solidFill>
            <a:schemeClr val="bg1"/>
          </a:solid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86416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a:xfrm>
            <a:off x="7010400" y="6525344"/>
            <a:ext cx="2133600" cy="476250"/>
          </a:xfrm>
        </p:spPr>
        <p:txBody>
          <a:bodyPr/>
          <a:lstStyle/>
          <a:p>
            <a:fld id="{279280FD-858F-4871-963B-C0B2844C215C}" type="slidenum">
              <a:rPr lang="es-ES" smtClean="0"/>
              <a:pPr/>
              <a:t>17</a:t>
            </a:fld>
            <a:endParaRPr lang="es-ES" dirty="0"/>
          </a:p>
        </p:txBody>
      </p:sp>
      <p:graphicFrame>
        <p:nvGraphicFramePr>
          <p:cNvPr id="3" name="Rezervirano mjesto sadržaja 3"/>
          <p:cNvGraphicFramePr>
            <a:graphicFrameLocks/>
          </p:cNvGraphicFramePr>
          <p:nvPr>
            <p:extLst>
              <p:ext uri="{D42A27DB-BD31-4B8C-83A1-F6EECF244321}">
                <p14:modId xmlns:p14="http://schemas.microsoft.com/office/powerpoint/2010/main" val="628430422"/>
              </p:ext>
            </p:extLst>
          </p:nvPr>
        </p:nvGraphicFramePr>
        <p:xfrm>
          <a:off x="107504" y="557972"/>
          <a:ext cx="8794750" cy="6111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ravokutnik 3"/>
          <p:cNvSpPr/>
          <p:nvPr/>
        </p:nvSpPr>
        <p:spPr>
          <a:xfrm>
            <a:off x="3457575" y="188640"/>
            <a:ext cx="2304256" cy="400110"/>
          </a:xfrm>
          <a:prstGeom prst="rect">
            <a:avLst/>
          </a:prstGeom>
        </p:spPr>
        <p:txBody>
          <a:bodyPr wrap="square">
            <a:spAutoFit/>
          </a:bodyPr>
          <a:lstStyle/>
          <a:p>
            <a:pPr algn="ctr"/>
            <a:r>
              <a:rPr lang="hr-HR" sz="2000" b="1" dirty="0"/>
              <a:t>OSTALA PRAVA</a:t>
            </a:r>
          </a:p>
        </p:txBody>
      </p:sp>
    </p:spTree>
    <p:extLst>
      <p:ext uri="{BB962C8B-B14F-4D97-AF65-F5344CB8AC3E}">
        <p14:creationId xmlns:p14="http://schemas.microsoft.com/office/powerpoint/2010/main" val="1992997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a:xfrm>
            <a:off x="467544" y="116632"/>
            <a:ext cx="8229600" cy="648072"/>
          </a:xfrm>
        </p:spPr>
        <p:txBody>
          <a:bodyPr/>
          <a:lstStyle/>
          <a:p>
            <a:r>
              <a:rPr lang="hr-HR" sz="2000" dirty="0">
                <a:latin typeface="Arial" panose="020B0604020202020204" pitchFamily="34" charset="0"/>
                <a:cs typeface="Arial" panose="020B0604020202020204" pitchFamily="34" charset="0"/>
              </a:rPr>
              <a:t>OSTALA PRAVA</a:t>
            </a:r>
          </a:p>
        </p:txBody>
      </p:sp>
      <p:graphicFrame>
        <p:nvGraphicFramePr>
          <p:cNvPr id="4" name="Rezervirano mjesto sadržaja 3"/>
          <p:cNvGraphicFramePr>
            <a:graphicFrameLocks noGrp="1"/>
          </p:cNvGraphicFramePr>
          <p:nvPr>
            <p:ph idx="4294967295"/>
            <p:extLst>
              <p:ext uri="{D42A27DB-BD31-4B8C-83A1-F6EECF244321}">
                <p14:modId xmlns:p14="http://schemas.microsoft.com/office/powerpoint/2010/main" val="2911581580"/>
              </p:ext>
            </p:extLst>
          </p:nvPr>
        </p:nvGraphicFramePr>
        <p:xfrm>
          <a:off x="151277" y="620688"/>
          <a:ext cx="8794750"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zervirano mjesto broja slajda 1"/>
          <p:cNvSpPr>
            <a:spLocks noGrp="1"/>
          </p:cNvSpPr>
          <p:nvPr>
            <p:ph type="sldNum" sz="quarter" idx="12"/>
          </p:nvPr>
        </p:nvSpPr>
        <p:spPr>
          <a:xfrm>
            <a:off x="7010400" y="6554971"/>
            <a:ext cx="2133600" cy="476250"/>
          </a:xfrm>
        </p:spPr>
        <p:txBody>
          <a:bodyPr/>
          <a:lstStyle/>
          <a:p>
            <a:fld id="{EA25E7D1-9840-4F5F-8BA5-40530E7CAAF4}" type="slidenum">
              <a:rPr lang="es-ES" smtClean="0">
                <a:solidFill>
                  <a:srgbClr val="000000"/>
                </a:solidFill>
              </a:rPr>
              <a:pPr/>
              <a:t>18</a:t>
            </a:fld>
            <a:endParaRPr lang="es-ES" dirty="0">
              <a:solidFill>
                <a:srgbClr val="000000"/>
              </a:solidFill>
            </a:endParaRPr>
          </a:p>
        </p:txBody>
      </p:sp>
      <p:grpSp>
        <p:nvGrpSpPr>
          <p:cNvPr id="6" name="Grupa 5"/>
          <p:cNvGrpSpPr/>
          <p:nvPr/>
        </p:nvGrpSpPr>
        <p:grpSpPr>
          <a:xfrm>
            <a:off x="2797824" y="4745632"/>
            <a:ext cx="6166664" cy="426784"/>
            <a:chOff x="2618312" y="308502"/>
            <a:chExt cx="6032990" cy="426784"/>
          </a:xfrm>
        </p:grpSpPr>
        <p:sp>
          <p:nvSpPr>
            <p:cNvPr id="22" name="Pravokutnik s kutom zaobljenim s iste strane 21"/>
            <p:cNvSpPr/>
            <p:nvPr/>
          </p:nvSpPr>
          <p:spPr>
            <a:xfrm rot="5400000">
              <a:off x="5421415" y="-2494601"/>
              <a:ext cx="426784" cy="6032990"/>
            </a:xfrm>
            <a:prstGeom prst="round2SameRect">
              <a:avLst/>
            </a:prstGeom>
            <a:solidFill>
              <a:schemeClr val="bg1">
                <a:alpha val="90000"/>
              </a:schemeClr>
            </a:solidFill>
            <a:ln>
              <a:solidFill>
                <a:schemeClr val="tx1"/>
              </a:solidFill>
            </a:ln>
          </p:spPr>
          <p:style>
            <a:lnRef idx="1">
              <a:scrgbClr r="0" g="0" b="0"/>
            </a:lnRef>
            <a:fillRef idx="1">
              <a:scrgbClr r="0" g="0" b="0"/>
            </a:fillRef>
            <a:effectRef idx="2">
              <a:schemeClr val="accent1">
                <a:alpha val="90000"/>
                <a:tint val="40000"/>
                <a:hueOff val="0"/>
                <a:satOff val="0"/>
                <a:lumOff val="0"/>
                <a:alphaOff val="0"/>
              </a:schemeClr>
            </a:effectRef>
            <a:fontRef idx="minor">
              <a:schemeClr val="dk1">
                <a:hueOff val="0"/>
                <a:satOff val="0"/>
                <a:lumOff val="0"/>
                <a:alphaOff val="0"/>
              </a:schemeClr>
            </a:fontRef>
          </p:style>
        </p:sp>
        <p:sp>
          <p:nvSpPr>
            <p:cNvPr id="23" name="Pravokutnik 22"/>
            <p:cNvSpPr/>
            <p:nvPr/>
          </p:nvSpPr>
          <p:spPr>
            <a:xfrm>
              <a:off x="2618312" y="329336"/>
              <a:ext cx="6012156" cy="3851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85725" lvl="1" indent="-85725" algn="l" defTabSz="533400" rtl="0">
                <a:lnSpc>
                  <a:spcPct val="90000"/>
                </a:lnSpc>
                <a:spcBef>
                  <a:spcPct val="0"/>
                </a:spcBef>
                <a:spcAft>
                  <a:spcPct val="15000"/>
                </a:spcAft>
                <a:buChar char="••"/>
              </a:pPr>
              <a:r>
                <a:rPr lang="hr-HR" sz="1000" b="0" kern="1200" dirty="0">
                  <a:solidFill>
                    <a:schemeClr val="tx1"/>
                  </a:solidFill>
                </a:rPr>
                <a:t>oslobođenje od plaćanja naknade za prenamjenu prošireno na sve HB bez obzira na broj dana sudjelovanja u obrani suvereniteta RH</a:t>
              </a:r>
            </a:p>
          </p:txBody>
        </p:sp>
      </p:grpSp>
      <p:grpSp>
        <p:nvGrpSpPr>
          <p:cNvPr id="7" name="Grupa 6"/>
          <p:cNvGrpSpPr/>
          <p:nvPr/>
        </p:nvGrpSpPr>
        <p:grpSpPr>
          <a:xfrm>
            <a:off x="180878" y="4725144"/>
            <a:ext cx="2597249" cy="520797"/>
            <a:chOff x="1366" y="288014"/>
            <a:chExt cx="2597249" cy="520797"/>
          </a:xfrm>
        </p:grpSpPr>
        <p:sp>
          <p:nvSpPr>
            <p:cNvPr id="20" name="Zaobljeni pravokutnik 19"/>
            <p:cNvSpPr/>
            <p:nvPr/>
          </p:nvSpPr>
          <p:spPr>
            <a:xfrm>
              <a:off x="1366" y="288014"/>
              <a:ext cx="2597249" cy="520797"/>
            </a:xfrm>
            <a:prstGeom prst="roundRect">
              <a:avLst/>
            </a:prstGeom>
            <a:solidFill>
              <a:schemeClr val="bg1">
                <a:lumMod val="75000"/>
              </a:schemeClr>
            </a:solidFill>
            <a:ln>
              <a:solidFill>
                <a:schemeClr val="tx1"/>
              </a:solidFill>
            </a:ln>
          </p:spPr>
          <p:style>
            <a:lnRef idx="0">
              <a:scrgbClr r="0" g="0" b="0"/>
            </a:lnRef>
            <a:fillRef idx="3">
              <a:scrgbClr r="0" g="0" b="0"/>
            </a:fillRef>
            <a:effectRef idx="3">
              <a:schemeClr val="accent1">
                <a:hueOff val="0"/>
                <a:satOff val="0"/>
                <a:lumOff val="0"/>
                <a:alphaOff val="0"/>
              </a:schemeClr>
            </a:effectRef>
            <a:fontRef idx="minor">
              <a:schemeClr val="lt1"/>
            </a:fontRef>
          </p:style>
        </p:sp>
        <p:sp>
          <p:nvSpPr>
            <p:cNvPr id="21" name="Zaobljeni pravokutnik 6"/>
            <p:cNvSpPr/>
            <p:nvPr/>
          </p:nvSpPr>
          <p:spPr>
            <a:xfrm>
              <a:off x="26789" y="313437"/>
              <a:ext cx="2546403" cy="4699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hr-HR" sz="1200" b="1" kern="1200" dirty="0">
                  <a:solidFill>
                    <a:schemeClr val="tx1"/>
                  </a:solidFill>
                </a:rPr>
                <a:t>prenamjena poljoprivrednoga zemljišta</a:t>
              </a:r>
            </a:p>
          </p:txBody>
        </p:sp>
      </p:grpSp>
      <p:grpSp>
        <p:nvGrpSpPr>
          <p:cNvPr id="8" name="Grupa 7"/>
          <p:cNvGrpSpPr/>
          <p:nvPr/>
        </p:nvGrpSpPr>
        <p:grpSpPr>
          <a:xfrm>
            <a:off x="2791564" y="5399578"/>
            <a:ext cx="6166664" cy="482494"/>
            <a:chOff x="2612052" y="962448"/>
            <a:chExt cx="6032990" cy="482494"/>
          </a:xfrm>
        </p:grpSpPr>
        <p:sp>
          <p:nvSpPr>
            <p:cNvPr id="18" name="Pravokutnik s kutom zaobljenim s iste strane 17"/>
            <p:cNvSpPr/>
            <p:nvPr/>
          </p:nvSpPr>
          <p:spPr>
            <a:xfrm rot="5400000">
              <a:off x="5387300" y="-1812800"/>
              <a:ext cx="482494" cy="6032990"/>
            </a:xfrm>
            <a:prstGeom prst="round2SameRect">
              <a:avLst/>
            </a:prstGeom>
            <a:solidFill>
              <a:schemeClr val="bg1">
                <a:alpha val="90000"/>
              </a:schemeClr>
            </a:solidFill>
            <a:ln>
              <a:solidFill>
                <a:schemeClr val="tx1"/>
              </a:solidFill>
            </a:ln>
          </p:spPr>
          <p:style>
            <a:lnRef idx="1">
              <a:scrgbClr r="0" g="0" b="0"/>
            </a:lnRef>
            <a:fillRef idx="1">
              <a:scrgbClr r="0" g="0" b="0"/>
            </a:fillRef>
            <a:effectRef idx="2">
              <a:schemeClr val="accent1">
                <a:alpha val="90000"/>
                <a:tint val="40000"/>
                <a:hueOff val="0"/>
                <a:satOff val="0"/>
                <a:lumOff val="0"/>
                <a:alphaOff val="0"/>
              </a:schemeClr>
            </a:effectRef>
            <a:fontRef idx="minor">
              <a:schemeClr val="dk1">
                <a:hueOff val="0"/>
                <a:satOff val="0"/>
                <a:lumOff val="0"/>
                <a:alphaOff val="0"/>
              </a:schemeClr>
            </a:fontRef>
          </p:style>
        </p:sp>
        <p:sp>
          <p:nvSpPr>
            <p:cNvPr id="19" name="Pravokutnik 18"/>
            <p:cNvSpPr/>
            <p:nvPr/>
          </p:nvSpPr>
          <p:spPr>
            <a:xfrm>
              <a:off x="2612053" y="986000"/>
              <a:ext cx="6009437" cy="43538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hr-BA" sz="1000" b="0" kern="1200" dirty="0">
                  <a:solidFill>
                    <a:schemeClr val="tx1"/>
                  </a:solidFill>
                </a:rPr>
                <a:t>precizno propisano što obuhvaća i gdje se ostvaruje </a:t>
              </a:r>
              <a:endParaRPr lang="hr-HR" sz="1000" b="0" kern="1200" dirty="0">
                <a:solidFill>
                  <a:schemeClr val="tx1"/>
                </a:solidFill>
              </a:endParaRPr>
            </a:p>
          </p:txBody>
        </p:sp>
      </p:grpSp>
      <p:grpSp>
        <p:nvGrpSpPr>
          <p:cNvPr id="9" name="Grupa 8"/>
          <p:cNvGrpSpPr/>
          <p:nvPr/>
        </p:nvGrpSpPr>
        <p:grpSpPr>
          <a:xfrm>
            <a:off x="179512" y="5399527"/>
            <a:ext cx="2597249" cy="509615"/>
            <a:chOff x="0" y="962397"/>
            <a:chExt cx="2597249" cy="509615"/>
          </a:xfrm>
        </p:grpSpPr>
        <p:sp>
          <p:nvSpPr>
            <p:cNvPr id="16" name="Zaobljeni pravokutnik 15"/>
            <p:cNvSpPr/>
            <p:nvPr/>
          </p:nvSpPr>
          <p:spPr>
            <a:xfrm>
              <a:off x="0" y="962397"/>
              <a:ext cx="2597249" cy="509615"/>
            </a:xfrm>
            <a:prstGeom prst="roundRect">
              <a:avLst/>
            </a:prstGeom>
            <a:solidFill>
              <a:schemeClr val="bg1">
                <a:lumMod val="75000"/>
              </a:schemeClr>
            </a:solidFill>
            <a:ln>
              <a:solidFill>
                <a:schemeClr val="tx1"/>
              </a:solidFill>
            </a:ln>
          </p:spPr>
          <p:style>
            <a:lnRef idx="0">
              <a:scrgbClr r="0" g="0" b="0"/>
            </a:lnRef>
            <a:fillRef idx="3">
              <a:scrgbClr r="0" g="0" b="0"/>
            </a:fillRef>
            <a:effectRef idx="3">
              <a:schemeClr val="accent1">
                <a:hueOff val="0"/>
                <a:satOff val="0"/>
                <a:lumOff val="0"/>
                <a:alphaOff val="0"/>
              </a:schemeClr>
            </a:effectRef>
            <a:fontRef idx="minor">
              <a:schemeClr val="lt1"/>
            </a:fontRef>
          </p:style>
        </p:sp>
        <p:sp>
          <p:nvSpPr>
            <p:cNvPr id="17" name="Zaobljeni pravokutnik 10"/>
            <p:cNvSpPr/>
            <p:nvPr/>
          </p:nvSpPr>
          <p:spPr>
            <a:xfrm>
              <a:off x="24877" y="987274"/>
              <a:ext cx="2547495" cy="4598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22860" rIns="45720" bIns="22860" numCol="1" spcCol="1270" anchor="ctr" anchorCtr="0">
              <a:noAutofit/>
            </a:bodyPr>
            <a:lstStyle/>
            <a:p>
              <a:pPr marL="85725" lvl="0" indent="-85725" algn="ctr" defTabSz="533400" rtl="0">
                <a:lnSpc>
                  <a:spcPct val="90000"/>
                </a:lnSpc>
                <a:spcBef>
                  <a:spcPct val="0"/>
                </a:spcBef>
                <a:spcAft>
                  <a:spcPct val="35000"/>
                </a:spcAft>
              </a:pPr>
              <a:r>
                <a:rPr lang="hr-HR" sz="1200" b="1" kern="1200" dirty="0">
                  <a:solidFill>
                    <a:schemeClr val="tx1"/>
                  </a:solidFill>
                </a:rPr>
                <a:t>pravo na psihosocijalnu pomoć</a:t>
              </a:r>
            </a:p>
          </p:txBody>
        </p:sp>
      </p:grpSp>
      <p:grpSp>
        <p:nvGrpSpPr>
          <p:cNvPr id="10" name="Grupa 9"/>
          <p:cNvGrpSpPr/>
          <p:nvPr/>
        </p:nvGrpSpPr>
        <p:grpSpPr>
          <a:xfrm>
            <a:off x="2753879" y="6205658"/>
            <a:ext cx="6210165" cy="361094"/>
            <a:chOff x="2574368" y="1768528"/>
            <a:chExt cx="6075548" cy="361094"/>
          </a:xfrm>
        </p:grpSpPr>
        <p:sp>
          <p:nvSpPr>
            <p:cNvPr id="14" name="Pravokutnik s kutom zaobljenim s iste strane 13"/>
            <p:cNvSpPr/>
            <p:nvPr/>
          </p:nvSpPr>
          <p:spPr>
            <a:xfrm rot="5400000">
              <a:off x="5431595" y="-1088699"/>
              <a:ext cx="361094" cy="6075548"/>
            </a:xfrm>
            <a:prstGeom prst="round2SameRect">
              <a:avLst/>
            </a:prstGeom>
            <a:solidFill>
              <a:schemeClr val="bg1">
                <a:alpha val="90000"/>
              </a:schemeClr>
            </a:solidFill>
            <a:ln>
              <a:solidFill>
                <a:schemeClr val="tx1"/>
              </a:solidFill>
            </a:ln>
          </p:spPr>
          <p:style>
            <a:lnRef idx="1">
              <a:scrgbClr r="0" g="0" b="0"/>
            </a:lnRef>
            <a:fillRef idx="1">
              <a:scrgbClr r="0" g="0" b="0"/>
            </a:fillRef>
            <a:effectRef idx="2">
              <a:schemeClr val="accent1">
                <a:alpha val="90000"/>
                <a:tint val="40000"/>
                <a:hueOff val="0"/>
                <a:satOff val="0"/>
                <a:lumOff val="0"/>
                <a:alphaOff val="0"/>
              </a:schemeClr>
            </a:effectRef>
            <a:fontRef idx="minor">
              <a:schemeClr val="dk1">
                <a:hueOff val="0"/>
                <a:satOff val="0"/>
                <a:lumOff val="0"/>
                <a:alphaOff val="0"/>
              </a:schemeClr>
            </a:fontRef>
          </p:style>
        </p:sp>
        <p:sp>
          <p:nvSpPr>
            <p:cNvPr id="15" name="Pravokutnik 14"/>
            <p:cNvSpPr/>
            <p:nvPr/>
          </p:nvSpPr>
          <p:spPr>
            <a:xfrm>
              <a:off x="2574369" y="1786154"/>
              <a:ext cx="6057921" cy="3258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hr-HR" sz="1000" dirty="0">
                  <a:solidFill>
                    <a:schemeClr val="tx1"/>
                  </a:solidFill>
                </a:rPr>
                <a:t>n</a:t>
              </a:r>
              <a:r>
                <a:rPr lang="hr-HR" sz="1000" b="0" kern="1200" dirty="0">
                  <a:solidFill>
                    <a:schemeClr val="tx1"/>
                  </a:solidFill>
                </a:rPr>
                <a:t>ova javna ustanova čiji je cilj znanstveno istraživanje i promicanje vrijednosti Domovinskog rata</a:t>
              </a:r>
            </a:p>
          </p:txBody>
        </p:sp>
      </p:grpSp>
      <p:grpSp>
        <p:nvGrpSpPr>
          <p:cNvPr id="11" name="Grupa 10"/>
          <p:cNvGrpSpPr/>
          <p:nvPr/>
        </p:nvGrpSpPr>
        <p:grpSpPr>
          <a:xfrm>
            <a:off x="179524" y="6135828"/>
            <a:ext cx="2572247" cy="470645"/>
            <a:chOff x="12" y="1698698"/>
            <a:chExt cx="2572247" cy="470645"/>
          </a:xfrm>
        </p:grpSpPr>
        <p:sp>
          <p:nvSpPr>
            <p:cNvPr id="12" name="Zaobljeni pravokutnik 11"/>
            <p:cNvSpPr/>
            <p:nvPr/>
          </p:nvSpPr>
          <p:spPr>
            <a:xfrm>
              <a:off x="12" y="1698698"/>
              <a:ext cx="2572247" cy="470645"/>
            </a:xfrm>
            <a:prstGeom prst="roundRect">
              <a:avLst/>
            </a:prstGeom>
            <a:solidFill>
              <a:schemeClr val="bg1">
                <a:lumMod val="75000"/>
              </a:schemeClr>
            </a:solidFill>
            <a:ln>
              <a:solidFill>
                <a:schemeClr val="tx1"/>
              </a:solidFill>
            </a:ln>
          </p:spPr>
          <p:style>
            <a:lnRef idx="0">
              <a:scrgbClr r="0" g="0" b="0"/>
            </a:lnRef>
            <a:fillRef idx="3">
              <a:scrgbClr r="0" g="0" b="0"/>
            </a:fillRef>
            <a:effectRef idx="3">
              <a:schemeClr val="accent1">
                <a:hueOff val="0"/>
                <a:satOff val="0"/>
                <a:lumOff val="0"/>
                <a:alphaOff val="0"/>
              </a:schemeClr>
            </a:effectRef>
            <a:fontRef idx="minor">
              <a:schemeClr val="lt1"/>
            </a:fontRef>
          </p:style>
        </p:sp>
        <p:sp>
          <p:nvSpPr>
            <p:cNvPr id="13" name="Zaobljeni pravokutnik 14"/>
            <p:cNvSpPr/>
            <p:nvPr/>
          </p:nvSpPr>
          <p:spPr>
            <a:xfrm>
              <a:off x="22987" y="1721673"/>
              <a:ext cx="2526297" cy="4246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hr-HR" sz="1200" b="1" kern="1200" dirty="0">
                  <a:solidFill>
                    <a:schemeClr val="tx1"/>
                  </a:solidFill>
                </a:rPr>
                <a:t>Institut Domovinskog rata</a:t>
              </a:r>
            </a:p>
          </p:txBody>
        </p:sp>
      </p:grpSp>
    </p:spTree>
    <p:extLst>
      <p:ext uri="{BB962C8B-B14F-4D97-AF65-F5344CB8AC3E}">
        <p14:creationId xmlns:p14="http://schemas.microsoft.com/office/powerpoint/2010/main" val="2459727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435280" cy="778098"/>
          </a:xfrm>
        </p:spPr>
        <p:txBody>
          <a:bodyPr/>
          <a:lstStyle/>
          <a:p>
            <a:r>
              <a:rPr lang="hr-HR" sz="2400" dirty="0"/>
              <a:t>ZAŠTITA STEČENIH PRAVA PRIPADNIKA HVO-a</a:t>
            </a:r>
          </a:p>
        </p:txBody>
      </p:sp>
      <p:sp>
        <p:nvSpPr>
          <p:cNvPr id="3" name="Rezervirano mjesto broja slajda 2"/>
          <p:cNvSpPr>
            <a:spLocks noGrp="1"/>
          </p:cNvSpPr>
          <p:nvPr>
            <p:ph type="sldNum" sz="quarter" idx="12"/>
          </p:nvPr>
        </p:nvSpPr>
        <p:spPr>
          <a:xfrm>
            <a:off x="7010400" y="6381750"/>
            <a:ext cx="2133600" cy="476250"/>
          </a:xfrm>
        </p:spPr>
        <p:txBody>
          <a:bodyPr/>
          <a:lstStyle/>
          <a:p>
            <a:fld id="{EA25E7D1-9840-4F5F-8BA5-40530E7CAAF4}" type="slidenum">
              <a:rPr lang="es-ES" smtClean="0"/>
              <a:pPr/>
              <a:t>19</a:t>
            </a:fld>
            <a:endParaRPr lang="es-ES" dirty="0"/>
          </a:p>
        </p:txBody>
      </p:sp>
      <p:graphicFrame>
        <p:nvGraphicFramePr>
          <p:cNvPr id="4" name="Dijagram 3"/>
          <p:cNvGraphicFramePr/>
          <p:nvPr>
            <p:extLst>
              <p:ext uri="{D42A27DB-BD31-4B8C-83A1-F6EECF244321}">
                <p14:modId xmlns:p14="http://schemas.microsoft.com/office/powerpoint/2010/main" val="2429039900"/>
              </p:ext>
            </p:extLst>
          </p:nvPr>
        </p:nvGraphicFramePr>
        <p:xfrm>
          <a:off x="467544" y="1124744"/>
          <a:ext cx="8064896"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trelica dolje 4"/>
          <p:cNvSpPr/>
          <p:nvPr/>
        </p:nvSpPr>
        <p:spPr>
          <a:xfrm>
            <a:off x="7524328" y="2996952"/>
            <a:ext cx="288032" cy="3600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31223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a:xfrm>
            <a:off x="6876256" y="6381750"/>
            <a:ext cx="2133600" cy="476250"/>
          </a:xfrm>
        </p:spPr>
        <p:txBody>
          <a:bodyPr/>
          <a:lstStyle/>
          <a:p>
            <a:fld id="{E69AEE41-CD9B-4EDB-BC40-0BD049F4330B}" type="slidenum">
              <a:rPr lang="es-ES" smtClean="0"/>
              <a:pPr/>
              <a:t>2</a:t>
            </a:fld>
            <a:endParaRPr lang="es-ES" dirty="0"/>
          </a:p>
        </p:txBody>
      </p:sp>
      <p:sp>
        <p:nvSpPr>
          <p:cNvPr id="5" name="TekstniOkvir 4"/>
          <p:cNvSpPr txBox="1"/>
          <p:nvPr/>
        </p:nvSpPr>
        <p:spPr>
          <a:xfrm>
            <a:off x="683568" y="548680"/>
            <a:ext cx="7416824" cy="369332"/>
          </a:xfrm>
          <a:prstGeom prst="rect">
            <a:avLst/>
          </a:prstGeom>
          <a:noFill/>
        </p:spPr>
        <p:txBody>
          <a:bodyPr wrap="square" rtlCol="0">
            <a:spAutoFit/>
          </a:bodyPr>
          <a:lstStyle/>
          <a:p>
            <a:r>
              <a:rPr lang="hr-HR" dirty="0"/>
              <a:t>UVJETI USLIJED KOJIH JE NUŽNO DONIJETI NOVI ZAKON:</a:t>
            </a:r>
          </a:p>
        </p:txBody>
      </p:sp>
      <p:graphicFrame>
        <p:nvGraphicFramePr>
          <p:cNvPr id="10" name="Dijagram 9"/>
          <p:cNvGraphicFramePr/>
          <p:nvPr>
            <p:extLst>
              <p:ext uri="{D42A27DB-BD31-4B8C-83A1-F6EECF244321}">
                <p14:modId xmlns:p14="http://schemas.microsoft.com/office/powerpoint/2010/main" val="2384381808"/>
              </p:ext>
            </p:extLst>
          </p:nvPr>
        </p:nvGraphicFramePr>
        <p:xfrm>
          <a:off x="713770" y="1595737"/>
          <a:ext cx="7848872" cy="44395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Grupa 8"/>
          <p:cNvGrpSpPr/>
          <p:nvPr/>
        </p:nvGrpSpPr>
        <p:grpSpPr>
          <a:xfrm>
            <a:off x="683568" y="1196752"/>
            <a:ext cx="7776864" cy="403464"/>
            <a:chOff x="311433" y="201821"/>
            <a:chExt cx="7478170" cy="403464"/>
          </a:xfrm>
        </p:grpSpPr>
        <p:sp>
          <p:nvSpPr>
            <p:cNvPr id="16" name="Pravokutnik 15"/>
            <p:cNvSpPr/>
            <p:nvPr/>
          </p:nvSpPr>
          <p:spPr>
            <a:xfrm>
              <a:off x="311433" y="201821"/>
              <a:ext cx="7478170" cy="403464"/>
            </a:xfrm>
            <a:prstGeom prst="rect">
              <a:avLst/>
            </a:prstGeom>
            <a:solidFill>
              <a:schemeClr val="bg1"/>
            </a:solidFill>
            <a:ln>
              <a:solidFill>
                <a:schemeClr val="tx1"/>
              </a:solidFill>
            </a:ln>
          </p:spPr>
          <p:style>
            <a:lnRef idx="3">
              <a:scrgbClr r="0" g="0" b="0"/>
            </a:lnRef>
            <a:fillRef idx="1">
              <a:scrgbClr r="0" g="0" b="0"/>
            </a:fillRef>
            <a:effectRef idx="1">
              <a:schemeClr val="accent1">
                <a:hueOff val="0"/>
                <a:satOff val="0"/>
                <a:lumOff val="0"/>
                <a:alphaOff val="0"/>
              </a:schemeClr>
            </a:effectRef>
            <a:fontRef idx="minor">
              <a:schemeClr val="lt1"/>
            </a:fontRef>
          </p:style>
        </p:sp>
        <p:sp>
          <p:nvSpPr>
            <p:cNvPr id="17" name="Pravokutnik 16"/>
            <p:cNvSpPr/>
            <p:nvPr/>
          </p:nvSpPr>
          <p:spPr>
            <a:xfrm>
              <a:off x="311433" y="201821"/>
              <a:ext cx="7478170" cy="403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0250" tIns="30480" rIns="30480" bIns="30480" numCol="1" spcCol="1270" anchor="ctr" anchorCtr="0">
              <a:noAutofit/>
            </a:bodyPr>
            <a:lstStyle/>
            <a:p>
              <a:pPr lvl="0" algn="l" defTabSz="533400">
                <a:lnSpc>
                  <a:spcPct val="90000"/>
                </a:lnSpc>
                <a:spcBef>
                  <a:spcPct val="0"/>
                </a:spcBef>
                <a:spcAft>
                  <a:spcPct val="35000"/>
                </a:spcAft>
              </a:pPr>
              <a:endParaRPr lang="hr-HR" sz="1200" kern="1200" dirty="0">
                <a:solidFill>
                  <a:schemeClr val="tx1"/>
                </a:solidFill>
              </a:endParaRPr>
            </a:p>
          </p:txBody>
        </p:sp>
      </p:grpSp>
      <p:sp>
        <p:nvSpPr>
          <p:cNvPr id="15" name="Elipsa 14"/>
          <p:cNvSpPr/>
          <p:nvPr/>
        </p:nvSpPr>
        <p:spPr>
          <a:xfrm>
            <a:off x="431402" y="1146319"/>
            <a:ext cx="504330" cy="504330"/>
          </a:xfrm>
          <a:prstGeom prst="ellipse">
            <a:avLst/>
          </a:prstGeom>
          <a:ln>
            <a:solidFill>
              <a:schemeClr val="tx1"/>
            </a:solidFill>
          </a:ln>
          <a:effectLst>
            <a:outerShdw blurRad="50800" dist="38100" dir="13500000" algn="br" rotWithShape="0">
              <a:prstClr val="black">
                <a:alpha val="40000"/>
              </a:prstClr>
            </a:outerShdw>
          </a:effectLst>
        </p:spPr>
        <p:style>
          <a:lnRef idx="2">
            <a:scrgbClr r="0" g="0" b="0"/>
          </a:lnRef>
          <a:fillRef idx="1">
            <a:schemeClr val="lt1">
              <a:hueOff val="0"/>
              <a:satOff val="0"/>
              <a:lumOff val="0"/>
              <a:alphaOff val="0"/>
            </a:schemeClr>
          </a:fillRef>
          <a:effectRef idx="0">
            <a:scrgbClr r="0" g="0" b="0"/>
          </a:effectRef>
          <a:fontRef idx="minor">
            <a:schemeClr val="dk1">
              <a:hueOff val="0"/>
              <a:satOff val="0"/>
              <a:lumOff val="0"/>
              <a:alphaOff val="0"/>
            </a:schemeClr>
          </a:fontRef>
        </p:style>
      </p:sp>
      <p:grpSp>
        <p:nvGrpSpPr>
          <p:cNvPr id="18" name="Grupa 17"/>
          <p:cNvGrpSpPr/>
          <p:nvPr/>
        </p:nvGrpSpPr>
        <p:grpSpPr>
          <a:xfrm>
            <a:off x="622222" y="6021288"/>
            <a:ext cx="7910218" cy="403464"/>
            <a:chOff x="311433" y="3834247"/>
            <a:chExt cx="7478170" cy="403464"/>
          </a:xfrm>
        </p:grpSpPr>
        <p:sp>
          <p:nvSpPr>
            <p:cNvPr id="20" name="Pravokutnik 19"/>
            <p:cNvSpPr/>
            <p:nvPr/>
          </p:nvSpPr>
          <p:spPr>
            <a:xfrm>
              <a:off x="311433" y="3834247"/>
              <a:ext cx="7478170" cy="403464"/>
            </a:xfrm>
            <a:prstGeom prst="rect">
              <a:avLst/>
            </a:prstGeom>
            <a:solidFill>
              <a:schemeClr val="bg1"/>
            </a:solidFill>
            <a:ln>
              <a:solidFill>
                <a:schemeClr val="tx1"/>
              </a:solidFill>
            </a:ln>
          </p:spPr>
          <p:style>
            <a:lnRef idx="3">
              <a:scrgbClr r="0" g="0" b="0"/>
            </a:lnRef>
            <a:fillRef idx="1">
              <a:scrgbClr r="0" g="0" b="0"/>
            </a:fillRef>
            <a:effectRef idx="1">
              <a:schemeClr val="accent1">
                <a:hueOff val="0"/>
                <a:satOff val="0"/>
                <a:lumOff val="0"/>
                <a:alphaOff val="0"/>
              </a:schemeClr>
            </a:effectRef>
            <a:fontRef idx="minor">
              <a:schemeClr val="lt1"/>
            </a:fontRef>
          </p:style>
        </p:sp>
        <p:sp>
          <p:nvSpPr>
            <p:cNvPr id="21" name="Pravokutnik 20"/>
            <p:cNvSpPr/>
            <p:nvPr/>
          </p:nvSpPr>
          <p:spPr>
            <a:xfrm>
              <a:off x="311433" y="3834247"/>
              <a:ext cx="7478170" cy="403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0250" tIns="30480" rIns="30480" bIns="30480" numCol="1" spcCol="1270" anchor="ctr" anchorCtr="0">
              <a:noAutofit/>
            </a:bodyPr>
            <a:lstStyle/>
            <a:p>
              <a:pPr lvl="0" algn="l" defTabSz="533400">
                <a:lnSpc>
                  <a:spcPct val="90000"/>
                </a:lnSpc>
                <a:spcBef>
                  <a:spcPct val="0"/>
                </a:spcBef>
                <a:spcAft>
                  <a:spcPct val="35000"/>
                </a:spcAft>
              </a:pPr>
              <a:r>
                <a:rPr lang="hr-HR" sz="1200" kern="1200" dirty="0">
                  <a:solidFill>
                    <a:schemeClr val="tx1"/>
                  </a:solidFill>
                </a:rPr>
                <a:t>Neprepoznatljivost područnih jedinica MHB.</a:t>
              </a:r>
            </a:p>
          </p:txBody>
        </p:sp>
      </p:grpSp>
      <p:sp>
        <p:nvSpPr>
          <p:cNvPr id="19" name="Elipsa 18"/>
          <p:cNvSpPr/>
          <p:nvPr/>
        </p:nvSpPr>
        <p:spPr>
          <a:xfrm>
            <a:off x="370056" y="5970854"/>
            <a:ext cx="504330" cy="504330"/>
          </a:xfrm>
          <a:prstGeom prst="ellipse">
            <a:avLst/>
          </a:prstGeom>
          <a:ln>
            <a:solidFill>
              <a:schemeClr val="tx1"/>
            </a:solidFill>
          </a:ln>
          <a:effectLst>
            <a:outerShdw blurRad="50800" dist="38100" dir="13500000" algn="br" rotWithShape="0">
              <a:prstClr val="black">
                <a:alpha val="40000"/>
              </a:prstClr>
            </a:outerShdw>
          </a:effectLst>
        </p:spPr>
        <p:style>
          <a:lnRef idx="2">
            <a:scrgbClr r="0" g="0" b="0"/>
          </a:lnRef>
          <a:fillRef idx="1">
            <a:schemeClr val="lt1">
              <a:hueOff val="0"/>
              <a:satOff val="0"/>
              <a:lumOff val="0"/>
              <a:alphaOff val="0"/>
            </a:schemeClr>
          </a:fillRef>
          <a:effectRef idx="0">
            <a:scrgbClr r="0" g="0" b="0"/>
          </a:effectRef>
          <a:fontRef idx="minor">
            <a:schemeClr val="dk1">
              <a:hueOff val="0"/>
              <a:satOff val="0"/>
              <a:lumOff val="0"/>
              <a:alphaOff val="0"/>
            </a:schemeClr>
          </a:fontRef>
        </p:style>
      </p:sp>
      <p:sp>
        <p:nvSpPr>
          <p:cNvPr id="3" name="Pravokutnik 2"/>
          <p:cNvSpPr/>
          <p:nvPr/>
        </p:nvSpPr>
        <p:spPr>
          <a:xfrm>
            <a:off x="1075259" y="1259984"/>
            <a:ext cx="7344816" cy="276999"/>
          </a:xfrm>
          <a:prstGeom prst="rect">
            <a:avLst/>
          </a:prstGeom>
        </p:spPr>
        <p:txBody>
          <a:bodyPr wrap="square">
            <a:spAutoFit/>
          </a:bodyPr>
          <a:lstStyle/>
          <a:p>
            <a:pPr lvl="0"/>
            <a:r>
              <a:rPr lang="hr-HR" sz="1200" dirty="0"/>
              <a:t>Disperziranost statusnih i materijalnih prava braniteljsko-stradalničke populacije.</a:t>
            </a:r>
          </a:p>
        </p:txBody>
      </p:sp>
    </p:spTree>
    <p:extLst>
      <p:ext uri="{BB962C8B-B14F-4D97-AF65-F5344CB8AC3E}">
        <p14:creationId xmlns:p14="http://schemas.microsoft.com/office/powerpoint/2010/main" val="956838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zervirano mjesto broja slajda 6"/>
          <p:cNvSpPr>
            <a:spLocks noGrp="1"/>
          </p:cNvSpPr>
          <p:nvPr>
            <p:ph type="sldNum" sz="quarter" idx="12"/>
          </p:nvPr>
        </p:nvSpPr>
        <p:spPr/>
        <p:txBody>
          <a:bodyPr/>
          <a:lstStyle/>
          <a:p>
            <a:fld id="{279280FD-858F-4871-963B-C0B2844C215C}" type="slidenum">
              <a:rPr lang="es-ES" smtClean="0"/>
              <a:pPr/>
              <a:t>20</a:t>
            </a:fld>
            <a:endParaRPr lang="es-ES"/>
          </a:p>
        </p:txBody>
      </p:sp>
      <p:sp>
        <p:nvSpPr>
          <p:cNvPr id="2" name="TekstniOkvir 1"/>
          <p:cNvSpPr txBox="1"/>
          <p:nvPr/>
        </p:nvSpPr>
        <p:spPr>
          <a:xfrm>
            <a:off x="1187624" y="410687"/>
            <a:ext cx="6912768" cy="461665"/>
          </a:xfrm>
          <a:prstGeom prst="rect">
            <a:avLst/>
          </a:prstGeom>
          <a:noFill/>
        </p:spPr>
        <p:txBody>
          <a:bodyPr wrap="square" rtlCol="0">
            <a:spAutoFit/>
          </a:bodyPr>
          <a:lstStyle/>
          <a:p>
            <a:pPr algn="ctr"/>
            <a:r>
              <a:rPr lang="hr-HR" sz="2400" b="1" dirty="0"/>
              <a:t>INVALIDSKA I OBITELJSKA MIROVINA  (HVO)</a:t>
            </a:r>
          </a:p>
        </p:txBody>
      </p:sp>
      <p:graphicFrame>
        <p:nvGraphicFramePr>
          <p:cNvPr id="5" name="Grafikon 4"/>
          <p:cNvGraphicFramePr>
            <a:graphicFrameLocks/>
          </p:cNvGraphicFramePr>
          <p:nvPr>
            <p:extLst>
              <p:ext uri="{D42A27DB-BD31-4B8C-83A1-F6EECF244321}">
                <p14:modId xmlns:p14="http://schemas.microsoft.com/office/powerpoint/2010/main" val="2427775785"/>
              </p:ext>
            </p:extLst>
          </p:nvPr>
        </p:nvGraphicFramePr>
        <p:xfrm>
          <a:off x="251520" y="1484784"/>
          <a:ext cx="4068452" cy="4653210"/>
        </p:xfrm>
        <a:graphic>
          <a:graphicData uri="http://schemas.openxmlformats.org/drawingml/2006/chart">
            <c:chart xmlns:c="http://schemas.openxmlformats.org/drawingml/2006/chart" xmlns:r="http://schemas.openxmlformats.org/officeDocument/2006/relationships" r:id="rId3"/>
          </a:graphicData>
        </a:graphic>
      </p:graphicFrame>
      <p:sp>
        <p:nvSpPr>
          <p:cNvPr id="3" name="TekstniOkvir 2"/>
          <p:cNvSpPr txBox="1"/>
          <p:nvPr/>
        </p:nvSpPr>
        <p:spPr>
          <a:xfrm>
            <a:off x="899592" y="924138"/>
            <a:ext cx="2304256" cy="848678"/>
          </a:xfrm>
          <a:prstGeom prst="downArrowCallout">
            <a:avLst/>
          </a:prstGeom>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hr-HR" sz="1000" b="1" dirty="0"/>
              <a:t>TRENUTNO</a:t>
            </a:r>
          </a:p>
          <a:p>
            <a:pPr algn="ctr"/>
            <a:r>
              <a:rPr lang="hr-HR" sz="1000" dirty="0"/>
              <a:t>Broj korisnika invalidske i obiteljske mirovine</a:t>
            </a:r>
          </a:p>
        </p:txBody>
      </p:sp>
      <p:sp>
        <p:nvSpPr>
          <p:cNvPr id="4" name="TekstniOkvir 3"/>
          <p:cNvSpPr txBox="1"/>
          <p:nvPr/>
        </p:nvSpPr>
        <p:spPr>
          <a:xfrm>
            <a:off x="5580112" y="924137"/>
            <a:ext cx="2808312" cy="848678"/>
          </a:xfrm>
          <a:prstGeom prst="downArrowCallout">
            <a:avLst/>
          </a:prstGeom>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hr-HR" sz="1000" b="1" dirty="0"/>
              <a:t>NOVI ZAKON</a:t>
            </a:r>
          </a:p>
          <a:p>
            <a:pPr algn="ctr"/>
            <a:r>
              <a:rPr lang="hr-HR" sz="1000" dirty="0"/>
              <a:t>Povećanje korisnika invalidske i obiteljske mirovine i potrebnih sredstava</a:t>
            </a:r>
          </a:p>
        </p:txBody>
      </p:sp>
      <p:graphicFrame>
        <p:nvGraphicFramePr>
          <p:cNvPr id="8" name="Grafikon 7"/>
          <p:cNvGraphicFramePr>
            <a:graphicFrameLocks/>
          </p:cNvGraphicFramePr>
          <p:nvPr>
            <p:extLst>
              <p:ext uri="{D42A27DB-BD31-4B8C-83A1-F6EECF244321}">
                <p14:modId xmlns:p14="http://schemas.microsoft.com/office/powerpoint/2010/main" val="2405660787"/>
              </p:ext>
            </p:extLst>
          </p:nvPr>
        </p:nvGraphicFramePr>
        <p:xfrm>
          <a:off x="4355976" y="2132856"/>
          <a:ext cx="4572000" cy="40324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37164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a:xfrm>
            <a:off x="7021321" y="6381750"/>
            <a:ext cx="2133600" cy="476250"/>
          </a:xfrm>
        </p:spPr>
        <p:txBody>
          <a:bodyPr/>
          <a:lstStyle/>
          <a:p>
            <a:fld id="{279280FD-858F-4871-963B-C0B2844C215C}" type="slidenum">
              <a:rPr lang="es-ES" smtClean="0"/>
              <a:pPr/>
              <a:t>21</a:t>
            </a:fld>
            <a:endParaRPr lang="es-ES" dirty="0"/>
          </a:p>
        </p:txBody>
      </p:sp>
      <p:sp>
        <p:nvSpPr>
          <p:cNvPr id="3" name="TekstniOkvir 2"/>
          <p:cNvSpPr txBox="1"/>
          <p:nvPr/>
        </p:nvSpPr>
        <p:spPr>
          <a:xfrm>
            <a:off x="107504" y="116632"/>
            <a:ext cx="4752528" cy="369332"/>
          </a:xfrm>
          <a:prstGeom prst="rect">
            <a:avLst/>
          </a:prstGeom>
          <a:noFill/>
        </p:spPr>
        <p:txBody>
          <a:bodyPr wrap="square" rtlCol="0">
            <a:spAutoFit/>
          </a:bodyPr>
          <a:lstStyle/>
          <a:p>
            <a:r>
              <a:rPr lang="hr-HR" dirty="0"/>
              <a:t>UČINAK DONOŠENJA  ZAKONA:</a:t>
            </a:r>
          </a:p>
        </p:txBody>
      </p:sp>
      <p:graphicFrame>
        <p:nvGraphicFramePr>
          <p:cNvPr id="9" name="Dijagram 8"/>
          <p:cNvGraphicFramePr/>
          <p:nvPr>
            <p:extLst>
              <p:ext uri="{D42A27DB-BD31-4B8C-83A1-F6EECF244321}">
                <p14:modId xmlns:p14="http://schemas.microsoft.com/office/powerpoint/2010/main" val="1801455432"/>
              </p:ext>
            </p:extLst>
          </p:nvPr>
        </p:nvGraphicFramePr>
        <p:xfrm>
          <a:off x="0" y="485964"/>
          <a:ext cx="9108504" cy="6255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3521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279280FD-858F-4871-963B-C0B2844C215C}" type="slidenum">
              <a:rPr lang="es-ES" smtClean="0"/>
              <a:pPr/>
              <a:t>22</a:t>
            </a:fld>
            <a:endParaRPr lang="es-ES"/>
          </a:p>
        </p:txBody>
      </p:sp>
      <p:grpSp>
        <p:nvGrpSpPr>
          <p:cNvPr id="8" name="Grupa 7"/>
          <p:cNvGrpSpPr/>
          <p:nvPr/>
        </p:nvGrpSpPr>
        <p:grpSpPr>
          <a:xfrm>
            <a:off x="61819" y="476672"/>
            <a:ext cx="9108504" cy="1051220"/>
            <a:chOff x="0" y="5828994"/>
            <a:chExt cx="9108504" cy="659673"/>
          </a:xfrm>
          <a:scene3d>
            <a:camera prst="orthographicFront">
              <a:rot lat="0" lon="0" rev="0"/>
            </a:camera>
            <a:lightRig rig="balanced" dir="t">
              <a:rot lat="0" lon="0" rev="8700000"/>
            </a:lightRig>
          </a:scene3d>
        </p:grpSpPr>
        <p:sp>
          <p:nvSpPr>
            <p:cNvPr id="9" name="Zaobljeni pravokutnik 8"/>
            <p:cNvSpPr/>
            <p:nvPr/>
          </p:nvSpPr>
          <p:spPr>
            <a:xfrm>
              <a:off x="0" y="5828994"/>
              <a:ext cx="9108504" cy="659673"/>
            </a:xfrm>
            <a:prstGeom prst="roundRect">
              <a:avLst/>
            </a:prstGeom>
            <a:ln>
              <a:solidFill>
                <a:schemeClr val="tx1"/>
              </a:solidFill>
            </a:ln>
            <a:effectLst>
              <a:outerShdw blurRad="44450" dist="27940" dir="5400000" algn="ctr">
                <a:srgbClr val="000000">
                  <a:alpha val="32000"/>
                </a:srgbClr>
              </a:outerShdw>
            </a:effectLst>
            <a:sp3d>
              <a:bevelT w="190500" h="381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10" name="Zaobljeni pravokutnik 4"/>
            <p:cNvSpPr/>
            <p:nvPr/>
          </p:nvSpPr>
          <p:spPr>
            <a:xfrm>
              <a:off x="32203" y="5861197"/>
              <a:ext cx="9044098" cy="59526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defTabSz="488950">
                <a:lnSpc>
                  <a:spcPct val="90000"/>
                </a:lnSpc>
                <a:spcAft>
                  <a:spcPct val="35000"/>
                </a:spcAft>
              </a:pPr>
              <a:r>
                <a:rPr lang="vi-VN" sz="1100" dirty="0">
                  <a:solidFill>
                    <a:schemeClr val="tx1"/>
                  </a:solidFill>
                </a:rPr>
                <a:t>Donošenjem </a:t>
              </a:r>
              <a:r>
                <a:rPr lang="hr-HR" sz="1100" b="1" dirty="0" smtClean="0">
                  <a:solidFill>
                    <a:schemeClr val="tx1"/>
                  </a:solidFill>
                </a:rPr>
                <a:t>NACIONALNE STRATEGIJE </a:t>
              </a:r>
              <a:r>
                <a:rPr lang="vi-VN" sz="1100" dirty="0" smtClean="0">
                  <a:solidFill>
                    <a:schemeClr val="tx1"/>
                  </a:solidFill>
                </a:rPr>
                <a:t>za </a:t>
              </a:r>
              <a:r>
                <a:rPr lang="vi-VN" sz="1100" dirty="0">
                  <a:solidFill>
                    <a:schemeClr val="tx1"/>
                  </a:solidFill>
                </a:rPr>
                <a:t>zaštitu i očuvanje zdravlja hrvatskih branitelja i stradalnika iz Domovinskog rata, predviđene Zakonom, osigurava se pravno – institucionalni okvir ostvarivanja prava na zdravstvenu zaštitu </a:t>
              </a:r>
              <a:r>
                <a:rPr lang="vi-VN" sz="1100" dirty="0" smtClean="0">
                  <a:solidFill>
                    <a:schemeClr val="tx1"/>
                  </a:solidFill>
                </a:rPr>
                <a:t>braniteljske</a:t>
              </a:r>
              <a:r>
                <a:rPr lang="hr-HR" sz="1100" dirty="0" smtClean="0">
                  <a:solidFill>
                    <a:schemeClr val="tx1"/>
                  </a:solidFill>
                </a:rPr>
                <a:t> i stradalničke</a:t>
              </a:r>
              <a:r>
                <a:rPr lang="vi-VN" sz="1100" dirty="0" smtClean="0">
                  <a:solidFill>
                    <a:schemeClr val="tx1"/>
                  </a:solidFill>
                </a:rPr>
                <a:t> </a:t>
              </a:r>
              <a:r>
                <a:rPr lang="vi-VN" sz="1100" dirty="0">
                  <a:solidFill>
                    <a:schemeClr val="tx1"/>
                  </a:solidFill>
                </a:rPr>
                <a:t>populacije, u svrhu očuvanja i zaštite njihovog zdravlja. Naime, životni vijek pripadnika braniteljske populacije, zbog brojnih zdravstvenih problema koji su posljedica sudjelovanja u Domovinskom ratu, skraćuje se, a kvaliteta života se pogoršava, što sve traži i dodatnu zdravstvenu skrb koja izlazi iz okvira standardnog zdravstvenog osiguranja. </a:t>
              </a:r>
              <a:endParaRPr lang="hr-HR" sz="1100" b="0" kern="1200" dirty="0">
                <a:solidFill>
                  <a:schemeClr val="tx1"/>
                </a:solidFill>
              </a:endParaRPr>
            </a:p>
          </p:txBody>
        </p:sp>
      </p:grpSp>
      <p:grpSp>
        <p:nvGrpSpPr>
          <p:cNvPr id="12" name="Grupa 11"/>
          <p:cNvGrpSpPr/>
          <p:nvPr/>
        </p:nvGrpSpPr>
        <p:grpSpPr>
          <a:xfrm>
            <a:off x="46021" y="3645024"/>
            <a:ext cx="9108504" cy="992351"/>
            <a:chOff x="0" y="5828994"/>
            <a:chExt cx="9108504" cy="659673"/>
          </a:xfrm>
          <a:scene3d>
            <a:camera prst="orthographicFront">
              <a:rot lat="0" lon="0" rev="0"/>
            </a:camera>
            <a:lightRig rig="balanced" dir="t">
              <a:rot lat="0" lon="0" rev="8700000"/>
            </a:lightRig>
          </a:scene3d>
        </p:grpSpPr>
        <p:sp>
          <p:nvSpPr>
            <p:cNvPr id="13" name="Zaobljeni pravokutnik 12"/>
            <p:cNvSpPr/>
            <p:nvPr/>
          </p:nvSpPr>
          <p:spPr>
            <a:xfrm>
              <a:off x="0" y="5828994"/>
              <a:ext cx="9108504" cy="659673"/>
            </a:xfrm>
            <a:prstGeom prst="roundRect">
              <a:avLst/>
            </a:prstGeom>
            <a:ln>
              <a:solidFill>
                <a:schemeClr val="tx1"/>
              </a:solidFill>
            </a:ln>
            <a:effectLst>
              <a:outerShdw blurRad="44450" dist="27940" dir="5400000" algn="ctr">
                <a:srgbClr val="000000">
                  <a:alpha val="32000"/>
                </a:srgbClr>
              </a:outerShdw>
            </a:effectLst>
            <a:sp3d>
              <a:bevelT w="190500" h="381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14" name="Zaobljeni pravokutnik 4"/>
            <p:cNvSpPr/>
            <p:nvPr/>
          </p:nvSpPr>
          <p:spPr>
            <a:xfrm>
              <a:off x="32203" y="5861197"/>
              <a:ext cx="9044098" cy="59526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defTabSz="488950">
                <a:lnSpc>
                  <a:spcPct val="90000"/>
                </a:lnSpc>
                <a:spcAft>
                  <a:spcPct val="35000"/>
                </a:spcAft>
              </a:pPr>
              <a:r>
                <a:rPr lang="vi-VN" sz="1100" dirty="0">
                  <a:solidFill>
                    <a:schemeClr val="tx1"/>
                  </a:solidFill>
                </a:rPr>
                <a:t>Novim zakonom uspostavit će se </a:t>
              </a:r>
              <a:r>
                <a:rPr lang="hr-HR" sz="1100" b="1" dirty="0" smtClean="0">
                  <a:solidFill>
                    <a:schemeClr val="tx1"/>
                  </a:solidFill>
                </a:rPr>
                <a:t>POSEBNE ORGANIZACIJSKE JEDINICE </a:t>
              </a:r>
              <a:r>
                <a:rPr lang="vi-VN" sz="1100" b="1" dirty="0" smtClean="0">
                  <a:solidFill>
                    <a:schemeClr val="tx1"/>
                  </a:solidFill>
                </a:rPr>
                <a:t>unutar </a:t>
              </a:r>
              <a:r>
                <a:rPr lang="vi-VN" sz="1100" b="1" dirty="0">
                  <a:solidFill>
                    <a:schemeClr val="tx1"/>
                  </a:solidFill>
                </a:rPr>
                <a:t>Jedinstvenog tijela vještačenja </a:t>
              </a:r>
              <a:r>
                <a:rPr lang="vi-VN" sz="1100" dirty="0">
                  <a:solidFill>
                    <a:schemeClr val="tx1"/>
                  </a:solidFill>
                </a:rPr>
                <a:t>(Zavod za vještačenje, profesionalnu rehabilitaciju i zapošljavanje osoba s invaliditetom) koji će jedini biti nadležni za vještačenja u postupcima ostvarivanja prava pripadnika braniteljske </a:t>
              </a:r>
              <a:r>
                <a:rPr lang="hr-HR" sz="1100" dirty="0" smtClean="0">
                  <a:solidFill>
                    <a:schemeClr val="tx1"/>
                  </a:solidFill>
                </a:rPr>
                <a:t>i stradalničke </a:t>
              </a:r>
              <a:r>
                <a:rPr lang="vi-VN" sz="1100" dirty="0" smtClean="0">
                  <a:solidFill>
                    <a:schemeClr val="tx1"/>
                  </a:solidFill>
                </a:rPr>
                <a:t>populacije</a:t>
              </a:r>
              <a:r>
                <a:rPr lang="vi-VN" sz="1100" dirty="0">
                  <a:solidFill>
                    <a:schemeClr val="tx1"/>
                  </a:solidFill>
                </a:rPr>
                <a:t>. </a:t>
              </a:r>
              <a:r>
                <a:rPr lang="hr-HR" sz="1100" dirty="0" smtClean="0">
                  <a:solidFill>
                    <a:schemeClr val="tx1"/>
                  </a:solidFill>
                </a:rPr>
                <a:t>Cilj je </a:t>
              </a:r>
              <a:r>
                <a:rPr lang="vi-VN" sz="1100" dirty="0" smtClean="0">
                  <a:solidFill>
                    <a:schemeClr val="tx1"/>
                  </a:solidFill>
                </a:rPr>
                <a:t>institucionalno unaprjeđenj</a:t>
              </a:r>
              <a:r>
                <a:rPr lang="hr-HR" sz="1100" dirty="0" smtClean="0">
                  <a:solidFill>
                    <a:schemeClr val="tx1"/>
                  </a:solidFill>
                </a:rPr>
                <a:t>e </a:t>
              </a:r>
              <a:r>
                <a:rPr lang="vi-VN" sz="1100" dirty="0" smtClean="0">
                  <a:solidFill>
                    <a:schemeClr val="tx1"/>
                  </a:solidFill>
                </a:rPr>
                <a:t>postupanja</a:t>
              </a:r>
              <a:r>
                <a:rPr lang="vi-VN" sz="1100" dirty="0">
                  <a:solidFill>
                    <a:schemeClr val="tx1"/>
                  </a:solidFill>
                </a:rPr>
                <a:t>, a </a:t>
              </a:r>
              <a:r>
                <a:rPr lang="hr-HR" sz="1100" dirty="0" smtClean="0">
                  <a:solidFill>
                    <a:schemeClr val="tx1"/>
                  </a:solidFill>
                </a:rPr>
                <a:t>koje je nužno zbog</a:t>
              </a:r>
              <a:r>
                <a:rPr lang="vi-VN" sz="1100" dirty="0" smtClean="0">
                  <a:solidFill>
                    <a:schemeClr val="tx1"/>
                  </a:solidFill>
                </a:rPr>
                <a:t> </a:t>
              </a:r>
              <a:r>
                <a:rPr lang="vi-VN" sz="1100" dirty="0">
                  <a:solidFill>
                    <a:schemeClr val="tx1"/>
                  </a:solidFill>
                </a:rPr>
                <a:t>postojeće problematike postupanja u postupcima vještačenja (specifičnost problematike, sporost postupanja). </a:t>
              </a:r>
              <a:endParaRPr lang="hr-HR" sz="1100" dirty="0" smtClean="0">
                <a:solidFill>
                  <a:schemeClr val="tx1"/>
                </a:solidFill>
              </a:endParaRPr>
            </a:p>
          </p:txBody>
        </p:sp>
      </p:grpSp>
      <p:grpSp>
        <p:nvGrpSpPr>
          <p:cNvPr id="15" name="Grupa 14"/>
          <p:cNvGrpSpPr/>
          <p:nvPr/>
        </p:nvGrpSpPr>
        <p:grpSpPr>
          <a:xfrm>
            <a:off x="49987" y="2500108"/>
            <a:ext cx="9108504" cy="1144915"/>
            <a:chOff x="-11832" y="5826294"/>
            <a:chExt cx="9108504" cy="659673"/>
          </a:xfrm>
          <a:scene3d>
            <a:camera prst="orthographicFront">
              <a:rot lat="0" lon="0" rev="0"/>
            </a:camera>
            <a:lightRig rig="balanced" dir="t">
              <a:rot lat="0" lon="0" rev="8700000"/>
            </a:lightRig>
          </a:scene3d>
        </p:grpSpPr>
        <p:sp>
          <p:nvSpPr>
            <p:cNvPr id="16" name="Zaobljeni pravokutnik 15"/>
            <p:cNvSpPr/>
            <p:nvPr/>
          </p:nvSpPr>
          <p:spPr>
            <a:xfrm>
              <a:off x="-11832" y="5826294"/>
              <a:ext cx="9108504" cy="659673"/>
            </a:xfrm>
            <a:prstGeom prst="roundRect">
              <a:avLst/>
            </a:prstGeom>
            <a:ln>
              <a:solidFill>
                <a:schemeClr val="tx1"/>
              </a:solidFill>
            </a:ln>
            <a:effectLst>
              <a:outerShdw blurRad="44450" dist="27940" dir="5400000" algn="ctr">
                <a:srgbClr val="000000">
                  <a:alpha val="32000"/>
                </a:srgbClr>
              </a:outerShdw>
            </a:effectLst>
            <a:sp3d>
              <a:bevelT w="190500" h="381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17" name="Zaobljeni pravokutnik 4"/>
            <p:cNvSpPr/>
            <p:nvPr/>
          </p:nvSpPr>
          <p:spPr>
            <a:xfrm>
              <a:off x="32203" y="5861197"/>
              <a:ext cx="9044098" cy="59526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defTabSz="488950">
                <a:lnSpc>
                  <a:spcPct val="90000"/>
                </a:lnSpc>
                <a:spcAft>
                  <a:spcPct val="35000"/>
                </a:spcAft>
              </a:pPr>
              <a:r>
                <a:rPr lang="vi-VN" sz="1100" dirty="0">
                  <a:solidFill>
                    <a:schemeClr val="tx1"/>
                  </a:solidFill>
                </a:rPr>
                <a:t>Novim Zakonom </a:t>
              </a:r>
              <a:r>
                <a:rPr lang="hr-HR" sz="1100" b="1" dirty="0" smtClean="0">
                  <a:solidFill>
                    <a:schemeClr val="tx1"/>
                  </a:solidFill>
                </a:rPr>
                <a:t>OTVARA SE ROK </a:t>
              </a:r>
              <a:r>
                <a:rPr lang="vi-VN" sz="1100" dirty="0" smtClean="0">
                  <a:solidFill>
                    <a:schemeClr val="tx1"/>
                  </a:solidFill>
                </a:rPr>
                <a:t>za </a:t>
              </a:r>
              <a:r>
                <a:rPr lang="vi-VN" sz="1100" dirty="0">
                  <a:solidFill>
                    <a:schemeClr val="tx1"/>
                  </a:solidFill>
                </a:rPr>
                <a:t>priznavanje statusa hrvatskih branitelja iz Domovinskog rata i statusa HRVI iz Domovinskog rata po osnovi bolesti. Naime, rok za priznavanje statusa hrvatskog branitelja iz Domovinskog rata zatvoren je 2009. godine dok je rok za priznavanje statusa HRVI iz Domovinskog rata po osnovi bolesti zatvoren 2006. godine. Ponovnim otvaranjem rokova ispravit će se dugogodišnja nepravda i uspostaviti ravnopravnost svih hrvatskih branitelja odnosno HRV koji su dali svoj doprinos u Domovinskom ratu, neovisno o vremenu kada su zatražili pravnu regulaciju određenog statusa ili prava.  Procjena financijskog učinka za invalidsku mirovinu je povećanje za 2 mil. kn, dok je u odnosu na osobnu invalidninu povećanje za 6 mil. kn</a:t>
              </a:r>
              <a:r>
                <a:rPr lang="vi-VN" sz="1100" dirty="0" smtClean="0">
                  <a:solidFill>
                    <a:schemeClr val="tx1"/>
                  </a:solidFill>
                </a:rPr>
                <a:t>.</a:t>
              </a:r>
              <a:endParaRPr lang="hr-HR" sz="1100" dirty="0" smtClean="0">
                <a:solidFill>
                  <a:schemeClr val="tx1"/>
                </a:solidFill>
              </a:endParaRPr>
            </a:p>
          </p:txBody>
        </p:sp>
      </p:grpSp>
      <p:grpSp>
        <p:nvGrpSpPr>
          <p:cNvPr id="18" name="Grupa 17"/>
          <p:cNvGrpSpPr/>
          <p:nvPr/>
        </p:nvGrpSpPr>
        <p:grpSpPr>
          <a:xfrm>
            <a:off x="58521" y="1484784"/>
            <a:ext cx="9076301" cy="1019698"/>
            <a:chOff x="0" y="5828994"/>
            <a:chExt cx="9108504" cy="659673"/>
          </a:xfrm>
          <a:scene3d>
            <a:camera prst="orthographicFront">
              <a:rot lat="0" lon="0" rev="0"/>
            </a:camera>
            <a:lightRig rig="balanced" dir="t">
              <a:rot lat="0" lon="0" rev="8700000"/>
            </a:lightRig>
          </a:scene3d>
        </p:grpSpPr>
        <p:sp>
          <p:nvSpPr>
            <p:cNvPr id="19" name="Zaobljeni pravokutnik 18"/>
            <p:cNvSpPr/>
            <p:nvPr/>
          </p:nvSpPr>
          <p:spPr>
            <a:xfrm>
              <a:off x="0" y="5828994"/>
              <a:ext cx="9108504" cy="659673"/>
            </a:xfrm>
            <a:prstGeom prst="roundRect">
              <a:avLst/>
            </a:prstGeom>
            <a:ln>
              <a:solidFill>
                <a:schemeClr val="tx1"/>
              </a:solidFill>
            </a:ln>
            <a:effectLst>
              <a:outerShdw blurRad="44450" dist="27940" dir="5400000" algn="ctr">
                <a:srgbClr val="000000">
                  <a:alpha val="32000"/>
                </a:srgbClr>
              </a:outerShdw>
            </a:effectLst>
            <a:sp3d>
              <a:bevelT w="190500" h="381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20" name="Zaobljeni pravokutnik 4"/>
            <p:cNvSpPr/>
            <p:nvPr/>
          </p:nvSpPr>
          <p:spPr>
            <a:xfrm>
              <a:off x="32203" y="5861197"/>
              <a:ext cx="9044098" cy="59526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defTabSz="488950">
                <a:lnSpc>
                  <a:spcPct val="90000"/>
                </a:lnSpc>
                <a:spcAft>
                  <a:spcPct val="35000"/>
                </a:spcAft>
              </a:pPr>
              <a:r>
                <a:rPr lang="vi-VN" sz="1100" dirty="0">
                  <a:solidFill>
                    <a:schemeClr val="tx1"/>
                  </a:solidFill>
                </a:rPr>
                <a:t>U svrhu zaštite i očuvanja zdravstvenog stanja pripadnika braniteljske populacije, novim Zakonom predviđena je </a:t>
              </a:r>
              <a:r>
                <a:rPr lang="hr-HR" sz="1100" b="1" dirty="0" smtClean="0">
                  <a:solidFill>
                    <a:schemeClr val="tx1"/>
                  </a:solidFill>
                </a:rPr>
                <a:t>MEDICINSKA REHABILITACIJA </a:t>
              </a:r>
              <a:r>
                <a:rPr lang="vi-VN" sz="1100" dirty="0" smtClean="0">
                  <a:solidFill>
                    <a:schemeClr val="tx1"/>
                  </a:solidFill>
                </a:rPr>
                <a:t>za </a:t>
              </a:r>
              <a:r>
                <a:rPr lang="vi-VN" sz="1100" dirty="0">
                  <a:solidFill>
                    <a:schemeClr val="tx1"/>
                  </a:solidFill>
                </a:rPr>
                <a:t>sve hrvatske branitelje s oštećenjem organizma kao posljedice sudjelovanja u Domovinskom ratu, a ne samo za HRVI iz Domovinskog </a:t>
              </a:r>
              <a:r>
                <a:rPr lang="vi-VN" sz="1100" dirty="0" smtClean="0">
                  <a:solidFill>
                    <a:schemeClr val="tx1"/>
                  </a:solidFill>
                </a:rPr>
                <a:t>rata.Procjena </a:t>
              </a:r>
              <a:r>
                <a:rPr lang="vi-VN" sz="1100" dirty="0">
                  <a:solidFill>
                    <a:schemeClr val="tx1"/>
                  </a:solidFill>
                </a:rPr>
                <a:t>financijskog učinka navedenog prava je 7,3 mil. kn što je istovjetno kao i za 2017.g</a:t>
              </a:r>
              <a:r>
                <a:rPr lang="vi-VN" sz="1100" dirty="0" smtClean="0">
                  <a:solidFill>
                    <a:schemeClr val="tx1"/>
                  </a:solidFill>
                </a:rPr>
                <a:t>.</a:t>
              </a:r>
              <a:endParaRPr lang="vi-VN" sz="1100" dirty="0">
                <a:solidFill>
                  <a:schemeClr val="tx1"/>
                </a:solidFill>
              </a:endParaRPr>
            </a:p>
          </p:txBody>
        </p:sp>
      </p:grpSp>
      <p:grpSp>
        <p:nvGrpSpPr>
          <p:cNvPr id="21" name="Grupa 20"/>
          <p:cNvGrpSpPr/>
          <p:nvPr/>
        </p:nvGrpSpPr>
        <p:grpSpPr>
          <a:xfrm>
            <a:off x="46021" y="4637375"/>
            <a:ext cx="9108504" cy="1028645"/>
            <a:chOff x="0" y="5828994"/>
            <a:chExt cx="9108504" cy="659673"/>
          </a:xfrm>
          <a:scene3d>
            <a:camera prst="orthographicFront">
              <a:rot lat="0" lon="0" rev="0"/>
            </a:camera>
            <a:lightRig rig="balanced" dir="t">
              <a:rot lat="0" lon="0" rev="8700000"/>
            </a:lightRig>
          </a:scene3d>
        </p:grpSpPr>
        <p:sp>
          <p:nvSpPr>
            <p:cNvPr id="22" name="Zaobljeni pravokutnik 21"/>
            <p:cNvSpPr/>
            <p:nvPr/>
          </p:nvSpPr>
          <p:spPr>
            <a:xfrm>
              <a:off x="0" y="5828994"/>
              <a:ext cx="9108504" cy="659673"/>
            </a:xfrm>
            <a:prstGeom prst="roundRect">
              <a:avLst/>
            </a:prstGeom>
            <a:ln>
              <a:solidFill>
                <a:schemeClr val="tx1"/>
              </a:solidFill>
            </a:ln>
            <a:effectLst>
              <a:outerShdw blurRad="44450" dist="27940" dir="5400000" algn="ctr">
                <a:srgbClr val="000000">
                  <a:alpha val="32000"/>
                </a:srgbClr>
              </a:outerShdw>
            </a:effectLst>
            <a:sp3d>
              <a:bevelT w="190500" h="381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23" name="Zaobljeni pravokutnik 4"/>
            <p:cNvSpPr/>
            <p:nvPr/>
          </p:nvSpPr>
          <p:spPr>
            <a:xfrm>
              <a:off x="32203" y="5861197"/>
              <a:ext cx="9044098" cy="59526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defTabSz="488950">
                <a:lnSpc>
                  <a:spcPct val="90000"/>
                </a:lnSpc>
                <a:spcAft>
                  <a:spcPct val="35000"/>
                </a:spcAft>
              </a:pPr>
              <a:r>
                <a:rPr lang="vi-VN" sz="1100" dirty="0">
                  <a:solidFill>
                    <a:schemeClr val="tx1"/>
                  </a:solidFill>
                </a:rPr>
                <a:t>Zakonom je unaprijeđen institut </a:t>
              </a:r>
              <a:r>
                <a:rPr lang="hr-HR" sz="1100" b="1" dirty="0" smtClean="0">
                  <a:solidFill>
                    <a:schemeClr val="tx1"/>
                  </a:solidFill>
                </a:rPr>
                <a:t>STAMBENOG ZBRINJAVANJA </a:t>
              </a:r>
              <a:r>
                <a:rPr lang="vi-VN" sz="1100" dirty="0" smtClean="0">
                  <a:solidFill>
                    <a:schemeClr val="tx1"/>
                  </a:solidFill>
                </a:rPr>
                <a:t>na </a:t>
              </a:r>
              <a:r>
                <a:rPr lang="vi-VN" sz="1100" dirty="0">
                  <a:solidFill>
                    <a:schemeClr val="tx1"/>
                  </a:solidFill>
                </a:rPr>
                <a:t>način da organiziranu stambenu izgradnju i dalje provodi APN, ali sada u suradnji s Ministarstvom hrvatskih branitelja. Osim toga, a u cilju ubrzanja postupaka stambenog zbrinjavanja propisano je da su tijela državne uprave stanove u vlasništvu Republike Hrvatske, koja imaju na upravljanju, a koje nitko ne koristi više od šest mjeseci, dužna ponuditi radi stambenog zbrinjavanja pripadnika braniteljske populacije.  Proširen je i krug korisnika prava na financijsku potporu </a:t>
              </a:r>
              <a:r>
                <a:rPr lang="hr-HR" sz="1100" dirty="0" smtClean="0">
                  <a:solidFill>
                    <a:schemeClr val="tx1"/>
                  </a:solidFill>
                </a:rPr>
                <a:t>odnosno sada je financijska potpora omogućena za sve namjene stambenog zbrinjavanja </a:t>
              </a:r>
              <a:r>
                <a:rPr lang="vi-VN" sz="1100" dirty="0" smtClean="0">
                  <a:solidFill>
                    <a:schemeClr val="tx1"/>
                  </a:solidFill>
                </a:rPr>
                <a:t>te </a:t>
              </a:r>
              <a:r>
                <a:rPr lang="vi-VN" sz="1100" dirty="0">
                  <a:solidFill>
                    <a:schemeClr val="tx1"/>
                  </a:solidFill>
                </a:rPr>
                <a:t>su uvedeni rokovi za stambeno zbrinjavanje i to po skupinama, što će doprinijeti ubrzanju postupka stambenog zbrinjavanja</a:t>
              </a:r>
              <a:r>
                <a:rPr lang="vi-VN" sz="1100" dirty="0" smtClean="0">
                  <a:solidFill>
                    <a:schemeClr val="tx1"/>
                  </a:solidFill>
                </a:rPr>
                <a:t>.</a:t>
              </a:r>
              <a:endParaRPr lang="hr-HR" sz="1100" dirty="0" smtClean="0">
                <a:solidFill>
                  <a:schemeClr val="tx1"/>
                </a:solidFill>
              </a:endParaRPr>
            </a:p>
          </p:txBody>
        </p:sp>
      </p:grpSp>
      <p:grpSp>
        <p:nvGrpSpPr>
          <p:cNvPr id="25" name="Grupa 24"/>
          <p:cNvGrpSpPr/>
          <p:nvPr/>
        </p:nvGrpSpPr>
        <p:grpSpPr>
          <a:xfrm>
            <a:off x="49987" y="5692267"/>
            <a:ext cx="9108504" cy="1075348"/>
            <a:chOff x="0" y="5828994"/>
            <a:chExt cx="9108504" cy="659673"/>
          </a:xfrm>
          <a:scene3d>
            <a:camera prst="orthographicFront">
              <a:rot lat="0" lon="0" rev="0"/>
            </a:camera>
            <a:lightRig rig="balanced" dir="t">
              <a:rot lat="0" lon="0" rev="8700000"/>
            </a:lightRig>
          </a:scene3d>
        </p:grpSpPr>
        <p:sp>
          <p:nvSpPr>
            <p:cNvPr id="26" name="Zaobljeni pravokutnik 25"/>
            <p:cNvSpPr/>
            <p:nvPr/>
          </p:nvSpPr>
          <p:spPr>
            <a:xfrm>
              <a:off x="0" y="5828994"/>
              <a:ext cx="9108504" cy="659673"/>
            </a:xfrm>
            <a:prstGeom prst="roundRect">
              <a:avLst/>
            </a:prstGeom>
            <a:ln>
              <a:solidFill>
                <a:schemeClr val="tx1"/>
              </a:solidFill>
            </a:ln>
            <a:effectLst>
              <a:outerShdw blurRad="44450" dist="27940" dir="5400000" algn="ctr">
                <a:srgbClr val="000000">
                  <a:alpha val="32000"/>
                </a:srgbClr>
              </a:outerShdw>
            </a:effectLst>
            <a:sp3d>
              <a:bevelT w="190500" h="381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27" name="Zaobljeni pravokutnik 4"/>
            <p:cNvSpPr/>
            <p:nvPr/>
          </p:nvSpPr>
          <p:spPr>
            <a:xfrm>
              <a:off x="32203" y="5861197"/>
              <a:ext cx="9044098" cy="62747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defTabSz="488950">
                <a:lnSpc>
                  <a:spcPct val="90000"/>
                </a:lnSpc>
                <a:spcAft>
                  <a:spcPct val="35000"/>
                </a:spcAft>
              </a:pPr>
              <a:r>
                <a:rPr lang="vi-VN" sz="1100" dirty="0" smtClean="0">
                  <a:solidFill>
                    <a:schemeClr val="tx1"/>
                  </a:solidFill>
                </a:rPr>
                <a:t>Zakonom </a:t>
              </a:r>
              <a:r>
                <a:rPr lang="vi-VN" sz="1100" dirty="0">
                  <a:solidFill>
                    <a:schemeClr val="tx1"/>
                  </a:solidFill>
                </a:rPr>
                <a:t>je prošireno i detaljnije uređeno pravo na </a:t>
              </a:r>
              <a:r>
                <a:rPr lang="hr-HR" sz="1100" b="1" dirty="0" smtClean="0">
                  <a:solidFill>
                    <a:schemeClr val="tx1"/>
                  </a:solidFill>
                </a:rPr>
                <a:t>PREDNOST PRI ZAPOŠLJAVANJU </a:t>
              </a:r>
              <a:r>
                <a:rPr lang="vi-VN" sz="1100" dirty="0" smtClean="0">
                  <a:solidFill>
                    <a:schemeClr val="tx1"/>
                  </a:solidFill>
                </a:rPr>
                <a:t>te </a:t>
              </a:r>
              <a:r>
                <a:rPr lang="vi-VN" sz="1100" dirty="0">
                  <a:solidFill>
                    <a:schemeClr val="tx1"/>
                  </a:solidFill>
                </a:rPr>
                <a:t>su propisani mehanizmi radi lakšeg ostvarivanja prava i osiguranja dosljedne primjene Zakona odnosno poštivanja primjene Zakona od strane poslodavaca.</a:t>
              </a:r>
            </a:p>
            <a:p>
              <a:pPr lvl="0" defTabSz="488950">
                <a:lnSpc>
                  <a:spcPct val="90000"/>
                </a:lnSpc>
                <a:spcAft>
                  <a:spcPct val="35000"/>
                </a:spcAft>
              </a:pPr>
              <a:r>
                <a:rPr lang="vi-VN" sz="1100" dirty="0">
                  <a:solidFill>
                    <a:schemeClr val="tx1"/>
                  </a:solidFill>
                </a:rPr>
                <a:t>Uvedena je </a:t>
              </a:r>
              <a:r>
                <a:rPr lang="hr-HR" sz="1100" b="1" dirty="0" smtClean="0">
                  <a:solidFill>
                    <a:schemeClr val="tx1"/>
                  </a:solidFill>
                </a:rPr>
                <a:t>POREZNA OLAKŠICA </a:t>
              </a:r>
              <a:r>
                <a:rPr lang="vi-VN" sz="1100" dirty="0" smtClean="0">
                  <a:solidFill>
                    <a:schemeClr val="tx1"/>
                  </a:solidFill>
                </a:rPr>
                <a:t>za </a:t>
              </a:r>
              <a:r>
                <a:rPr lang="vi-VN" sz="1100" dirty="0">
                  <a:solidFill>
                    <a:schemeClr val="tx1"/>
                  </a:solidFill>
                </a:rPr>
                <a:t>poslodavce koji zaposle djecu smrtno stradalih ili nestalih hrvatskih branitelja iz Domovinskog rata na način da su u obvezi snositi samo doprinose za mirovinsko osiguranje.</a:t>
              </a:r>
            </a:p>
            <a:p>
              <a:pPr lvl="0" defTabSz="488950">
                <a:lnSpc>
                  <a:spcPct val="90000"/>
                </a:lnSpc>
                <a:spcAft>
                  <a:spcPct val="35000"/>
                </a:spcAft>
              </a:pPr>
              <a:r>
                <a:rPr lang="vi-VN" sz="1100" dirty="0">
                  <a:solidFill>
                    <a:schemeClr val="tx1"/>
                  </a:solidFill>
                </a:rPr>
                <a:t>Procjena neizravnog financijskog učinka je 2 mil. kn</a:t>
              </a:r>
              <a:r>
                <a:rPr lang="vi-VN" sz="1100" b="1" dirty="0">
                  <a:solidFill>
                    <a:schemeClr val="tx1"/>
                  </a:solidFill>
                </a:rPr>
                <a:t>.</a:t>
              </a:r>
            </a:p>
            <a:p>
              <a:pPr lvl="0" defTabSz="488950">
                <a:lnSpc>
                  <a:spcPct val="90000"/>
                </a:lnSpc>
                <a:spcAft>
                  <a:spcPct val="35000"/>
                </a:spcAft>
              </a:pPr>
              <a:r>
                <a:rPr lang="vi-VN" sz="1100" dirty="0" smtClean="0">
                  <a:solidFill>
                    <a:schemeClr val="tx1"/>
                  </a:solidFill>
                </a:rPr>
                <a:t>.</a:t>
              </a:r>
              <a:endParaRPr lang="hr-HR" sz="1100" dirty="0" smtClean="0">
                <a:solidFill>
                  <a:schemeClr val="tx1"/>
                </a:solidFill>
              </a:endParaRPr>
            </a:p>
          </p:txBody>
        </p:sp>
      </p:grpSp>
    </p:spTree>
    <p:extLst>
      <p:ext uri="{BB962C8B-B14F-4D97-AF65-F5344CB8AC3E}">
        <p14:creationId xmlns:p14="http://schemas.microsoft.com/office/powerpoint/2010/main" val="329146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a:xfrm>
            <a:off x="7010400" y="6619875"/>
            <a:ext cx="2133600" cy="476250"/>
          </a:xfrm>
        </p:spPr>
        <p:txBody>
          <a:bodyPr/>
          <a:lstStyle/>
          <a:p>
            <a:fld id="{279280FD-858F-4871-963B-C0B2844C215C}" type="slidenum">
              <a:rPr lang="es-ES" smtClean="0"/>
              <a:pPr/>
              <a:t>23</a:t>
            </a:fld>
            <a:endParaRPr lang="es-ES" dirty="0"/>
          </a:p>
        </p:txBody>
      </p:sp>
      <p:graphicFrame>
        <p:nvGraphicFramePr>
          <p:cNvPr id="31" name="Dijagram 30"/>
          <p:cNvGraphicFramePr/>
          <p:nvPr>
            <p:extLst>
              <p:ext uri="{D42A27DB-BD31-4B8C-83A1-F6EECF244321}">
                <p14:modId xmlns:p14="http://schemas.microsoft.com/office/powerpoint/2010/main" val="1308953434"/>
              </p:ext>
            </p:extLst>
          </p:nvPr>
        </p:nvGraphicFramePr>
        <p:xfrm>
          <a:off x="35496" y="260648"/>
          <a:ext cx="9001000"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upa 3"/>
          <p:cNvGrpSpPr/>
          <p:nvPr/>
        </p:nvGrpSpPr>
        <p:grpSpPr>
          <a:xfrm>
            <a:off x="47872" y="4437112"/>
            <a:ext cx="8988625" cy="736773"/>
            <a:chOff x="0" y="5295711"/>
            <a:chExt cx="8928991" cy="968984"/>
          </a:xfrm>
          <a:scene3d>
            <a:camera prst="orthographicFront">
              <a:rot lat="0" lon="0" rev="0"/>
            </a:camera>
            <a:lightRig rig="balanced" dir="t">
              <a:rot lat="0" lon="0" rev="8700000"/>
            </a:lightRig>
          </a:scene3d>
        </p:grpSpPr>
        <p:sp>
          <p:nvSpPr>
            <p:cNvPr id="5" name="Zaobljeni pravokutnik 4"/>
            <p:cNvSpPr/>
            <p:nvPr/>
          </p:nvSpPr>
          <p:spPr>
            <a:xfrm>
              <a:off x="0" y="5295711"/>
              <a:ext cx="8928991" cy="968984"/>
            </a:xfrm>
            <a:prstGeom prst="roundRect">
              <a:avLst/>
            </a:prstGeom>
            <a:ln>
              <a:solidFill>
                <a:schemeClr val="tx1"/>
              </a:solidFill>
            </a:ln>
            <a:effectLst>
              <a:outerShdw blurRad="44450" dist="27940" dir="5400000" algn="ctr">
                <a:srgbClr val="000000">
                  <a:alpha val="32000"/>
                </a:srgbClr>
              </a:outerShdw>
            </a:effectLst>
            <a:sp3d>
              <a:bevelT w="190500" h="381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6" name="Zaobljeni pravokutnik 4"/>
            <p:cNvSpPr/>
            <p:nvPr/>
          </p:nvSpPr>
          <p:spPr>
            <a:xfrm>
              <a:off x="47302" y="5343013"/>
              <a:ext cx="8834387" cy="87438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defTabSz="488950">
                <a:lnSpc>
                  <a:spcPct val="90000"/>
                </a:lnSpc>
                <a:spcAft>
                  <a:spcPct val="35000"/>
                </a:spcAft>
              </a:pPr>
              <a:r>
                <a:rPr lang="vi-VN" sz="1100" dirty="0">
                  <a:solidFill>
                    <a:schemeClr val="tx1"/>
                  </a:solidFill>
                </a:rPr>
                <a:t>Zakonom će se osnažiti </a:t>
              </a:r>
              <a:r>
                <a:rPr lang="hr-HR" sz="1100" b="1" dirty="0" smtClean="0">
                  <a:solidFill>
                    <a:schemeClr val="tx1"/>
                  </a:solidFill>
                </a:rPr>
                <a:t>PODRUČNE JEDINICE </a:t>
              </a:r>
              <a:r>
                <a:rPr lang="vi-VN" sz="1100" dirty="0" smtClean="0">
                  <a:solidFill>
                    <a:schemeClr val="tx1"/>
                  </a:solidFill>
                </a:rPr>
                <a:t>Ministarstva </a:t>
              </a:r>
              <a:r>
                <a:rPr lang="vi-VN" sz="1100" dirty="0">
                  <a:solidFill>
                    <a:schemeClr val="tx1"/>
                  </a:solidFill>
                </a:rPr>
                <a:t>hrvatskih branitelja koje su u izravnom  kontaktu s hrvatskim braniteljima i članovima njihovih obitelji, a na terenu provode aktivnosti s ciljem pružanja podrške i pomoći pripadnicima braniteljsko – stradalničke populacije.   Procjena financijskog učinka je oko 8 mil. kn</a:t>
              </a:r>
              <a:r>
                <a:rPr lang="vi-VN" sz="1100" dirty="0" smtClean="0">
                  <a:solidFill>
                    <a:schemeClr val="tx1"/>
                  </a:solidFill>
                </a:rPr>
                <a:t>.</a:t>
              </a:r>
              <a:endParaRPr lang="vi-VN" sz="1100" dirty="0">
                <a:solidFill>
                  <a:schemeClr val="tx1"/>
                </a:solidFill>
              </a:endParaRPr>
            </a:p>
          </p:txBody>
        </p:sp>
      </p:grpSp>
      <p:grpSp>
        <p:nvGrpSpPr>
          <p:cNvPr id="7" name="Grupa 6"/>
          <p:cNvGrpSpPr/>
          <p:nvPr/>
        </p:nvGrpSpPr>
        <p:grpSpPr>
          <a:xfrm>
            <a:off x="47872" y="5193330"/>
            <a:ext cx="8988624" cy="734813"/>
            <a:chOff x="0" y="5295711"/>
            <a:chExt cx="8928991" cy="968984"/>
          </a:xfrm>
          <a:scene3d>
            <a:camera prst="orthographicFront">
              <a:rot lat="0" lon="0" rev="0"/>
            </a:camera>
            <a:lightRig rig="balanced" dir="t">
              <a:rot lat="0" lon="0" rev="8700000"/>
            </a:lightRig>
          </a:scene3d>
        </p:grpSpPr>
        <p:sp>
          <p:nvSpPr>
            <p:cNvPr id="8" name="Zaobljeni pravokutnik 7"/>
            <p:cNvSpPr/>
            <p:nvPr/>
          </p:nvSpPr>
          <p:spPr>
            <a:xfrm>
              <a:off x="0" y="5295711"/>
              <a:ext cx="8928991" cy="968984"/>
            </a:xfrm>
            <a:prstGeom prst="roundRect">
              <a:avLst/>
            </a:prstGeom>
            <a:ln>
              <a:solidFill>
                <a:schemeClr val="tx1"/>
              </a:solidFill>
            </a:ln>
            <a:effectLst>
              <a:outerShdw blurRad="44450" dist="27940" dir="5400000" algn="ctr">
                <a:srgbClr val="000000">
                  <a:alpha val="32000"/>
                </a:srgbClr>
              </a:outerShdw>
            </a:effectLst>
            <a:sp3d>
              <a:bevelT w="190500" h="381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9" name="Zaobljeni pravokutnik 4"/>
            <p:cNvSpPr/>
            <p:nvPr/>
          </p:nvSpPr>
          <p:spPr>
            <a:xfrm>
              <a:off x="47302" y="5343013"/>
              <a:ext cx="8834387" cy="87438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defTabSz="488950">
                <a:lnSpc>
                  <a:spcPct val="90000"/>
                </a:lnSpc>
                <a:spcAft>
                  <a:spcPct val="35000"/>
                </a:spcAft>
              </a:pPr>
              <a:r>
                <a:rPr lang="vi-VN" sz="1100" dirty="0">
                  <a:solidFill>
                    <a:schemeClr val="tx1"/>
                  </a:solidFill>
                </a:rPr>
                <a:t>Zakonom će se osigurati </a:t>
              </a:r>
              <a:r>
                <a:rPr lang="hr-HR" sz="1100" b="1" dirty="0" smtClean="0">
                  <a:solidFill>
                    <a:schemeClr val="tx1"/>
                  </a:solidFill>
                </a:rPr>
                <a:t>ZAŠTITA STEČENIH PRAVA</a:t>
              </a:r>
              <a:r>
                <a:rPr lang="vi-VN" sz="1100" b="1" dirty="0" smtClean="0">
                  <a:solidFill>
                    <a:schemeClr val="tx1"/>
                  </a:solidFill>
                </a:rPr>
                <a:t> </a:t>
              </a:r>
              <a:r>
                <a:rPr lang="vi-VN" sz="1100" dirty="0">
                  <a:solidFill>
                    <a:schemeClr val="tx1"/>
                  </a:solidFill>
                </a:rPr>
                <a:t>pripadnika </a:t>
              </a:r>
              <a:r>
                <a:rPr lang="vi-VN" sz="1100" b="1" dirty="0">
                  <a:solidFill>
                    <a:schemeClr val="tx1"/>
                  </a:solidFill>
                </a:rPr>
                <a:t>HVO </a:t>
              </a:r>
              <a:r>
                <a:rPr lang="vi-VN" sz="1100" dirty="0">
                  <a:solidFill>
                    <a:schemeClr val="tx1"/>
                  </a:solidFill>
                </a:rPr>
                <a:t>i članova njihovih obitelji. Omogućava se pravo na invalidsku mirovinu za pripadnike HVO-a, RVI koji nisu podnijeli zahtjev u roku predviđenim važećim međudržavnim Ugovorom i pravo na obiteljsku mirovina za članove obitelji smrtno stradalih pripadnika HVO-a koji nisu obuhvaćeni važećim međudržavnim </a:t>
              </a:r>
              <a:r>
                <a:rPr lang="vi-VN" sz="1100" dirty="0" smtClean="0">
                  <a:solidFill>
                    <a:schemeClr val="tx1"/>
                  </a:solidFill>
                </a:rPr>
                <a:t>Ugovorom.</a:t>
              </a:r>
              <a:r>
                <a:rPr lang="hr-HR" sz="1100" dirty="0" smtClean="0">
                  <a:solidFill>
                    <a:schemeClr val="tx1"/>
                  </a:solidFill>
                </a:rPr>
                <a:t> </a:t>
              </a:r>
              <a:r>
                <a:rPr lang="vi-VN" sz="1100" dirty="0" smtClean="0">
                  <a:solidFill>
                    <a:schemeClr val="tx1"/>
                  </a:solidFill>
                </a:rPr>
                <a:t>Procjena </a:t>
              </a:r>
              <a:r>
                <a:rPr lang="hr-HR" sz="1100" dirty="0" smtClean="0">
                  <a:solidFill>
                    <a:schemeClr val="tx1"/>
                  </a:solidFill>
                </a:rPr>
                <a:t>financijskog </a:t>
              </a:r>
              <a:r>
                <a:rPr lang="vi-VN" sz="1100" dirty="0" smtClean="0">
                  <a:solidFill>
                    <a:schemeClr val="tx1"/>
                  </a:solidFill>
                </a:rPr>
                <a:t> </a:t>
              </a:r>
              <a:r>
                <a:rPr lang="vi-VN" sz="1100" dirty="0">
                  <a:solidFill>
                    <a:schemeClr val="tx1"/>
                  </a:solidFill>
                </a:rPr>
                <a:t>učinka je 14 mil. kn</a:t>
              </a:r>
              <a:r>
                <a:rPr lang="vi-VN" sz="1100" dirty="0" smtClean="0">
                  <a:solidFill>
                    <a:schemeClr val="tx1"/>
                  </a:solidFill>
                </a:rPr>
                <a:t>.</a:t>
              </a:r>
              <a:endParaRPr lang="vi-VN" sz="1100" dirty="0">
                <a:solidFill>
                  <a:schemeClr val="tx1"/>
                </a:solidFill>
              </a:endParaRPr>
            </a:p>
          </p:txBody>
        </p:sp>
      </p:grpSp>
      <p:grpSp>
        <p:nvGrpSpPr>
          <p:cNvPr id="10" name="Grupa 9"/>
          <p:cNvGrpSpPr/>
          <p:nvPr/>
        </p:nvGrpSpPr>
        <p:grpSpPr>
          <a:xfrm>
            <a:off x="47872" y="5970639"/>
            <a:ext cx="8988624" cy="678816"/>
            <a:chOff x="0" y="5295711"/>
            <a:chExt cx="8928991" cy="968984"/>
          </a:xfrm>
          <a:scene3d>
            <a:camera prst="orthographicFront">
              <a:rot lat="0" lon="0" rev="0"/>
            </a:camera>
            <a:lightRig rig="balanced" dir="t">
              <a:rot lat="0" lon="0" rev="8700000"/>
            </a:lightRig>
          </a:scene3d>
        </p:grpSpPr>
        <p:sp>
          <p:nvSpPr>
            <p:cNvPr id="11" name="Zaobljeni pravokutnik 10"/>
            <p:cNvSpPr/>
            <p:nvPr/>
          </p:nvSpPr>
          <p:spPr>
            <a:xfrm>
              <a:off x="0" y="5295711"/>
              <a:ext cx="8928991" cy="968984"/>
            </a:xfrm>
            <a:prstGeom prst="roundRect">
              <a:avLst/>
            </a:prstGeom>
            <a:ln>
              <a:solidFill>
                <a:schemeClr val="tx1"/>
              </a:solidFill>
            </a:ln>
            <a:effectLst>
              <a:outerShdw blurRad="44450" dist="27940" dir="5400000" algn="ctr">
                <a:srgbClr val="000000">
                  <a:alpha val="32000"/>
                </a:srgbClr>
              </a:outerShdw>
            </a:effectLst>
            <a:sp3d>
              <a:bevelT w="190500" h="381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12" name="Zaobljeni pravokutnik 4"/>
            <p:cNvSpPr/>
            <p:nvPr/>
          </p:nvSpPr>
          <p:spPr>
            <a:xfrm>
              <a:off x="47302" y="5318015"/>
              <a:ext cx="8834387" cy="87438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defTabSz="488950">
                <a:lnSpc>
                  <a:spcPct val="90000"/>
                </a:lnSpc>
                <a:spcAft>
                  <a:spcPct val="35000"/>
                </a:spcAft>
              </a:pPr>
              <a:r>
                <a:rPr lang="vi-VN" sz="1100" dirty="0">
                  <a:solidFill>
                    <a:schemeClr val="tx1"/>
                  </a:solidFill>
                </a:rPr>
                <a:t>Zakonom je predviđeno donošenje </a:t>
              </a:r>
              <a:r>
                <a:rPr lang="hr-HR" sz="1100" b="1" dirty="0" smtClean="0">
                  <a:solidFill>
                    <a:schemeClr val="tx1"/>
                  </a:solidFill>
                </a:rPr>
                <a:t>UGOVORA O IZMJENAMA I DOPUNAMA</a:t>
              </a:r>
              <a:r>
                <a:rPr lang="vi-VN" sz="1100" b="1" dirty="0" smtClean="0">
                  <a:solidFill>
                    <a:schemeClr val="tx1"/>
                  </a:solidFill>
                </a:rPr>
                <a:t> </a:t>
              </a:r>
              <a:r>
                <a:rPr lang="vi-VN" sz="1100" dirty="0">
                  <a:solidFill>
                    <a:schemeClr val="tx1"/>
                  </a:solidFill>
                </a:rPr>
                <a:t>važećeg međudržavnog Ugovora između Republike Hrvatske i Bosne i Hercegovine o suradnji na području prava stradalnika rata u Bosni i Hercegovini koji su bili pripadnici Hrvatskog vijeća obrane i članova njihovih obitelji s ciljem povećanja </a:t>
              </a:r>
              <a:r>
                <a:rPr lang="vi-VN" sz="1100" dirty="0" smtClean="0">
                  <a:solidFill>
                    <a:schemeClr val="tx1"/>
                  </a:solidFill>
                </a:rPr>
                <a:t>postojećih</a:t>
              </a:r>
              <a:r>
                <a:rPr lang="hr-HR" sz="1100" dirty="0" smtClean="0">
                  <a:solidFill>
                    <a:schemeClr val="tx1"/>
                  </a:solidFill>
                </a:rPr>
                <a:t> prava.</a:t>
              </a:r>
              <a:endParaRPr lang="vi-VN" sz="1100" dirty="0">
                <a:solidFill>
                  <a:schemeClr val="tx1"/>
                </a:solidFill>
              </a:endParaRPr>
            </a:p>
          </p:txBody>
        </p:sp>
      </p:grpSp>
    </p:spTree>
    <p:extLst>
      <p:ext uri="{BB962C8B-B14F-4D97-AF65-F5344CB8AC3E}">
        <p14:creationId xmlns:p14="http://schemas.microsoft.com/office/powerpoint/2010/main" val="23383621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slov 13"/>
          <p:cNvSpPr>
            <a:spLocks noGrp="1"/>
          </p:cNvSpPr>
          <p:nvPr>
            <p:ph type="title"/>
          </p:nvPr>
        </p:nvSpPr>
        <p:spPr>
          <a:xfrm>
            <a:off x="457200" y="274638"/>
            <a:ext cx="8229600" cy="994122"/>
          </a:xfrm>
        </p:spPr>
        <p:txBody>
          <a:bodyPr/>
          <a:lstStyle/>
          <a:p>
            <a:r>
              <a:rPr lang="hr-HR" dirty="0"/>
              <a:t>PROVEDBA ZAKONA</a:t>
            </a:r>
            <a:br>
              <a:rPr lang="hr-HR" dirty="0"/>
            </a:br>
            <a:r>
              <a:rPr lang="hr-HR" dirty="0"/>
              <a:t>Financijski plan</a:t>
            </a:r>
          </a:p>
        </p:txBody>
      </p:sp>
      <p:sp>
        <p:nvSpPr>
          <p:cNvPr id="4" name="Rezervirano mjesto broja slajda 3"/>
          <p:cNvSpPr>
            <a:spLocks noGrp="1"/>
          </p:cNvSpPr>
          <p:nvPr>
            <p:ph type="sldNum" sz="quarter" idx="12"/>
          </p:nvPr>
        </p:nvSpPr>
        <p:spPr/>
        <p:txBody>
          <a:bodyPr/>
          <a:lstStyle/>
          <a:p>
            <a:fld id="{E69AEE41-CD9B-4EDB-BC40-0BD049F4330B}" type="slidenum">
              <a:rPr lang="es-ES" smtClean="0">
                <a:solidFill>
                  <a:srgbClr val="000000"/>
                </a:solidFill>
              </a:rPr>
              <a:pPr/>
              <a:t>24</a:t>
            </a:fld>
            <a:endParaRPr lang="es-ES">
              <a:solidFill>
                <a:srgbClr val="000000"/>
              </a:solidFill>
            </a:endParaRPr>
          </a:p>
        </p:txBody>
      </p:sp>
      <p:sp>
        <p:nvSpPr>
          <p:cNvPr id="5" name="Zaobljeni pravokutnik 4"/>
          <p:cNvSpPr/>
          <p:nvPr/>
        </p:nvSpPr>
        <p:spPr>
          <a:xfrm>
            <a:off x="1324438" y="1880828"/>
            <a:ext cx="6631937" cy="504056"/>
          </a:xfrm>
          <a:prstGeom prst="roundRect">
            <a:avLst/>
          </a:prstGeom>
          <a:solidFill>
            <a:schemeClr val="accent5"/>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r>
              <a:rPr lang="pl-PL" dirty="0">
                <a:solidFill>
                  <a:srgbClr val="000000"/>
                </a:solidFill>
              </a:rPr>
              <a:t>Financijski plan MB za </a:t>
            </a:r>
            <a:r>
              <a:rPr lang="pl-PL" b="1" dirty="0">
                <a:solidFill>
                  <a:srgbClr val="000000"/>
                </a:solidFill>
              </a:rPr>
              <a:t>2016. godinu</a:t>
            </a:r>
            <a:r>
              <a:rPr lang="pl-PL" dirty="0">
                <a:solidFill>
                  <a:srgbClr val="000000"/>
                </a:solidFill>
              </a:rPr>
              <a:t>:  </a:t>
            </a:r>
            <a:r>
              <a:rPr lang="pl-PL" b="1" dirty="0">
                <a:solidFill>
                  <a:srgbClr val="000000"/>
                </a:solidFill>
              </a:rPr>
              <a:t>938.768.307,00 kn</a:t>
            </a:r>
            <a:endParaRPr lang="hr-HR" b="1" dirty="0">
              <a:solidFill>
                <a:srgbClr val="000000"/>
              </a:solidFill>
            </a:endParaRPr>
          </a:p>
        </p:txBody>
      </p:sp>
      <p:sp>
        <p:nvSpPr>
          <p:cNvPr id="10" name="Oblačić sa strelicom dolje 4"/>
          <p:cNvSpPr/>
          <p:nvPr/>
        </p:nvSpPr>
        <p:spPr>
          <a:xfrm>
            <a:off x="1706082" y="3616477"/>
            <a:ext cx="5587820" cy="497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30480" rIns="40640" bIns="30480" numCol="1" spcCol="1270" anchor="ctr" anchorCtr="0">
            <a:noAutofit/>
          </a:bodyPr>
          <a:lstStyle/>
          <a:p>
            <a:pPr algn="ctr" defTabSz="711200">
              <a:lnSpc>
                <a:spcPct val="90000"/>
              </a:lnSpc>
              <a:spcAft>
                <a:spcPct val="35000"/>
              </a:spcAft>
            </a:pPr>
            <a:endParaRPr lang="hr-HR" sz="1600" b="1" dirty="0">
              <a:solidFill>
                <a:srgbClr val="000000"/>
              </a:solidFill>
            </a:endParaRPr>
          </a:p>
        </p:txBody>
      </p:sp>
      <p:sp>
        <p:nvSpPr>
          <p:cNvPr id="8" name="Zaobljeni pravokutnik 7"/>
          <p:cNvSpPr/>
          <p:nvPr/>
        </p:nvSpPr>
        <p:spPr>
          <a:xfrm>
            <a:off x="1324438" y="2780928"/>
            <a:ext cx="6631937" cy="504056"/>
          </a:xfrm>
          <a:prstGeom prst="roundRect">
            <a:avLst/>
          </a:prstGeom>
          <a:solidFill>
            <a:srgbClr val="B0DBDE"/>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r>
              <a:rPr lang="pl-PL" dirty="0">
                <a:solidFill>
                  <a:srgbClr val="000000"/>
                </a:solidFill>
              </a:rPr>
              <a:t>Financijski plan MHB za </a:t>
            </a:r>
            <a:r>
              <a:rPr lang="pl-PL" b="1" dirty="0">
                <a:solidFill>
                  <a:srgbClr val="000000"/>
                </a:solidFill>
              </a:rPr>
              <a:t>2017. godinu</a:t>
            </a:r>
            <a:r>
              <a:rPr lang="pl-PL" dirty="0">
                <a:solidFill>
                  <a:srgbClr val="000000"/>
                </a:solidFill>
              </a:rPr>
              <a:t>:  </a:t>
            </a:r>
            <a:r>
              <a:rPr lang="pl-PL" b="1" dirty="0">
                <a:solidFill>
                  <a:srgbClr val="000000"/>
                </a:solidFill>
              </a:rPr>
              <a:t>1.138.483.430,00 kn</a:t>
            </a:r>
          </a:p>
        </p:txBody>
      </p:sp>
      <p:sp>
        <p:nvSpPr>
          <p:cNvPr id="7" name="Zaobljeni pravokutnik 6"/>
          <p:cNvSpPr/>
          <p:nvPr/>
        </p:nvSpPr>
        <p:spPr>
          <a:xfrm>
            <a:off x="1324437" y="3717032"/>
            <a:ext cx="6631937" cy="1800200"/>
          </a:xfrm>
          <a:prstGeom prst="roundRect">
            <a:avLst/>
          </a:prstGeom>
          <a:solidFill>
            <a:schemeClr val="accent5">
              <a:lumMod val="7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ctr"/>
            <a:r>
              <a:rPr lang="pl-PL" dirty="0">
                <a:solidFill>
                  <a:srgbClr val="000000"/>
                </a:solidFill>
              </a:rPr>
              <a:t>PROJEKCIJA </a:t>
            </a:r>
            <a:r>
              <a:rPr lang="pl-PL" b="1" dirty="0">
                <a:solidFill>
                  <a:srgbClr val="000000"/>
                </a:solidFill>
              </a:rPr>
              <a:t>za 2018. godinu</a:t>
            </a:r>
          </a:p>
          <a:p>
            <a:endParaRPr lang="pl-PL" dirty="0">
              <a:solidFill>
                <a:srgbClr val="000000"/>
              </a:solidFill>
            </a:endParaRPr>
          </a:p>
          <a:p>
            <a:endParaRPr lang="pl-PL" dirty="0">
              <a:solidFill>
                <a:srgbClr val="000000"/>
              </a:solidFill>
            </a:endParaRPr>
          </a:p>
          <a:p>
            <a:endParaRPr lang="pl-PL" dirty="0">
              <a:solidFill>
                <a:srgbClr val="000000"/>
              </a:solidFill>
            </a:endParaRPr>
          </a:p>
          <a:p>
            <a:endParaRPr lang="pl-PL" dirty="0">
              <a:solidFill>
                <a:srgbClr val="000000"/>
              </a:solidFill>
            </a:endParaRPr>
          </a:p>
          <a:p>
            <a:endParaRPr lang="pl-PL" b="1" dirty="0">
              <a:solidFill>
                <a:srgbClr val="000000"/>
              </a:solidFill>
            </a:endParaRPr>
          </a:p>
        </p:txBody>
      </p:sp>
      <p:graphicFrame>
        <p:nvGraphicFramePr>
          <p:cNvPr id="2" name="Tablica 1"/>
          <p:cNvGraphicFramePr>
            <a:graphicFrameLocks noGrp="1"/>
          </p:cNvGraphicFramePr>
          <p:nvPr>
            <p:extLst>
              <p:ext uri="{D42A27DB-BD31-4B8C-83A1-F6EECF244321}">
                <p14:modId xmlns:p14="http://schemas.microsoft.com/office/powerpoint/2010/main" val="4112190207"/>
              </p:ext>
            </p:extLst>
          </p:nvPr>
        </p:nvGraphicFramePr>
        <p:xfrm>
          <a:off x="2195737" y="4214217"/>
          <a:ext cx="5040559" cy="942975"/>
        </p:xfrm>
        <a:graphic>
          <a:graphicData uri="http://schemas.openxmlformats.org/drawingml/2006/table">
            <a:tbl>
              <a:tblPr/>
              <a:tblGrid>
                <a:gridCol w="2977757">
                  <a:extLst>
                    <a:ext uri="{9D8B030D-6E8A-4147-A177-3AD203B41FA5}">
                      <a16:colId xmlns="" xmlns:a16="http://schemas.microsoft.com/office/drawing/2014/main" val="20000"/>
                    </a:ext>
                  </a:extLst>
                </a:gridCol>
                <a:gridCol w="2062802">
                  <a:extLst>
                    <a:ext uri="{9D8B030D-6E8A-4147-A177-3AD203B41FA5}">
                      <a16:colId xmlns="" xmlns:a16="http://schemas.microsoft.com/office/drawing/2014/main" val="20001"/>
                    </a:ext>
                  </a:extLst>
                </a:gridCol>
              </a:tblGrid>
              <a:tr h="190500">
                <a:tc>
                  <a:txBody>
                    <a:bodyPr/>
                    <a:lstStyle/>
                    <a:p>
                      <a:pPr algn="ctr" fontAlgn="b"/>
                      <a:r>
                        <a:rPr lang="pl-PL" sz="1200" b="0" i="0" u="none" strike="noStrike" dirty="0">
                          <a:solidFill>
                            <a:srgbClr val="000000"/>
                          </a:solidFill>
                          <a:effectLst/>
                          <a:latin typeface="Calibri"/>
                        </a:rPr>
                        <a:t>UKUPNO POTREBNA DODATNA SREDSTVA ZA NOVI ZAKON ZA 2018. g. </a:t>
                      </a:r>
                    </a:p>
                    <a:p>
                      <a:pPr algn="ctr" fontAlgn="b"/>
                      <a:r>
                        <a:rPr lang="pl-PL" sz="1200" b="0" i="0" u="none" strike="noStrike" dirty="0">
                          <a:solidFill>
                            <a:srgbClr val="000000"/>
                          </a:solidFill>
                          <a:effectLst/>
                          <a:latin typeface="Calibri"/>
                        </a:rPr>
                        <a:t> </a:t>
                      </a:r>
                      <a:r>
                        <a:rPr lang="pl-PL" sz="1200" b="1" i="0" u="none" strike="noStrike" dirty="0">
                          <a:solidFill>
                            <a:srgbClr val="000000"/>
                          </a:solidFill>
                          <a:effectLst/>
                          <a:latin typeface="Calibri"/>
                        </a:rPr>
                        <a:t>u odnosu na FP za 2017.g.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r-HR" sz="12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90500">
                <a:tc>
                  <a:txBody>
                    <a:bodyPr/>
                    <a:lstStyle/>
                    <a:p>
                      <a:pPr algn="ctr" fontAlgn="b"/>
                      <a:r>
                        <a:rPr lang="hr-HR" sz="1200" b="0" i="0" u="none" strike="noStrike" dirty="0">
                          <a:solidFill>
                            <a:srgbClr val="000000"/>
                          </a:solidFill>
                          <a:effectLst/>
                          <a:latin typeface="Calibri"/>
                        </a:rPr>
                        <a:t>na poziciji MHB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r-HR" sz="1200" b="0" i="0" u="none" strike="noStrike" dirty="0">
                          <a:solidFill>
                            <a:srgbClr val="000000"/>
                          </a:solidFill>
                          <a:effectLst/>
                          <a:latin typeface="Calibri"/>
                        </a:rPr>
                        <a:t> 198 mil. kn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59261">
                <a:tc>
                  <a:txBody>
                    <a:bodyPr/>
                    <a:lstStyle/>
                    <a:p>
                      <a:pPr algn="ctr" fontAlgn="b"/>
                      <a:r>
                        <a:rPr lang="hr-HR" sz="1200" b="0" i="0" u="none" strike="noStrike" dirty="0">
                          <a:solidFill>
                            <a:srgbClr val="000000"/>
                          </a:solidFill>
                          <a:effectLst/>
                          <a:latin typeface="Calibri"/>
                        </a:rPr>
                        <a:t>na poziciji MRMS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r-HR" sz="1200" b="0" i="0" u="none" strike="noStrike" dirty="0">
                          <a:solidFill>
                            <a:srgbClr val="000000"/>
                          </a:solidFill>
                          <a:effectLst/>
                          <a:latin typeface="Calibri"/>
                        </a:rPr>
                        <a:t>327 mil. kn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168322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116632"/>
            <a:ext cx="8640960" cy="634082"/>
          </a:xfrm>
        </p:spPr>
        <p:txBody>
          <a:bodyPr>
            <a:noAutofit/>
          </a:bodyPr>
          <a:lstStyle/>
          <a:p>
            <a:r>
              <a:rPr lang="hr-HR" sz="3200" b="1" dirty="0"/>
              <a:t/>
            </a:r>
            <a:br>
              <a:rPr lang="hr-HR" sz="3200" b="1" dirty="0"/>
            </a:br>
            <a:r>
              <a:rPr lang="hr-HR" sz="3000" b="1" dirty="0"/>
              <a:t>VAŽEĆI ZAKON</a:t>
            </a:r>
            <a:br>
              <a:rPr lang="hr-HR" sz="3000" b="1" dirty="0"/>
            </a:br>
            <a:r>
              <a:rPr lang="hr-HR" sz="3000" dirty="0"/>
              <a:t> </a:t>
            </a:r>
            <a:r>
              <a:rPr lang="hr-HR" sz="2000" dirty="0"/>
              <a:t>struktura korisnika</a:t>
            </a:r>
            <a:endParaRPr lang="hr-HR" sz="2000" b="1" dirty="0"/>
          </a:p>
        </p:txBody>
      </p:sp>
      <p:sp>
        <p:nvSpPr>
          <p:cNvPr id="7" name="Rezervirano mjesto broja slajda 6"/>
          <p:cNvSpPr>
            <a:spLocks noGrp="1"/>
          </p:cNvSpPr>
          <p:nvPr>
            <p:ph type="sldNum" sz="quarter" idx="12"/>
          </p:nvPr>
        </p:nvSpPr>
        <p:spPr/>
        <p:txBody>
          <a:bodyPr/>
          <a:lstStyle/>
          <a:p>
            <a:fld id="{1A35D7B4-33D5-4722-A5D2-FE244FC8425E}" type="slidenum">
              <a:rPr lang="hr-HR" smtClean="0">
                <a:solidFill>
                  <a:prstClr val="black">
                    <a:tint val="75000"/>
                  </a:prstClr>
                </a:solidFill>
              </a:rPr>
              <a:pPr/>
              <a:t>3</a:t>
            </a:fld>
            <a:endParaRPr lang="hr-HR">
              <a:solidFill>
                <a:prstClr val="black">
                  <a:tint val="75000"/>
                </a:prstClr>
              </a:solidFill>
            </a:endParaRPr>
          </a:p>
        </p:txBody>
      </p:sp>
      <p:sp>
        <p:nvSpPr>
          <p:cNvPr id="3" name="Pravokutnik 2"/>
          <p:cNvSpPr/>
          <p:nvPr/>
        </p:nvSpPr>
        <p:spPr>
          <a:xfrm>
            <a:off x="4355976" y="4581128"/>
            <a:ext cx="576064" cy="458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FFFFFF"/>
              </a:solidFill>
            </a:endParaRPr>
          </a:p>
        </p:txBody>
      </p:sp>
      <p:sp>
        <p:nvSpPr>
          <p:cNvPr id="13" name="Rectangle 12"/>
          <p:cNvSpPr/>
          <p:nvPr/>
        </p:nvSpPr>
        <p:spPr>
          <a:xfrm>
            <a:off x="0" y="6669360"/>
            <a:ext cx="683568" cy="188640"/>
          </a:xfrm>
          <a:prstGeom prst="rect">
            <a:avLst/>
          </a:prstGeom>
          <a:solidFill>
            <a:srgbClr val="97A9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Zaobljeni pravokutnik 8"/>
          <p:cNvSpPr/>
          <p:nvPr/>
        </p:nvSpPr>
        <p:spPr>
          <a:xfrm>
            <a:off x="6798466" y="1861533"/>
            <a:ext cx="2345534" cy="3024336"/>
          </a:xfrm>
          <a:prstGeom prst="roundRect">
            <a:avLst/>
          </a:prstGeom>
          <a:noFill/>
          <a:ln>
            <a:noFill/>
          </a:ln>
          <a:effectLst>
            <a:outerShdw blurRad="44450" dist="27940" dir="5400000" algn="ctr">
              <a:srgbClr val="000000">
                <a:alpha val="32000"/>
              </a:srgbClr>
            </a:outerShdw>
            <a:softEdge rad="31750"/>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endParaRPr lang="hr-HR" sz="1400" dirty="0">
              <a:solidFill>
                <a:srgbClr val="000000"/>
              </a:solidFill>
            </a:endParaRPr>
          </a:p>
          <a:p>
            <a:endParaRPr lang="hr-HR" sz="1400" dirty="0">
              <a:solidFill>
                <a:srgbClr val="000000"/>
              </a:solidFill>
            </a:endParaRPr>
          </a:p>
          <a:p>
            <a:r>
              <a:rPr lang="hr-HR" sz="1400" dirty="0">
                <a:solidFill>
                  <a:srgbClr val="000000"/>
                </a:solidFill>
              </a:rPr>
              <a:t>2017. – prosječna </a:t>
            </a:r>
            <a:r>
              <a:rPr lang="hr-HR" sz="1400" b="1" dirty="0">
                <a:solidFill>
                  <a:srgbClr val="000000"/>
                </a:solidFill>
              </a:rPr>
              <a:t>starost</a:t>
            </a:r>
            <a:r>
              <a:rPr lang="hr-HR" sz="1400" dirty="0">
                <a:solidFill>
                  <a:srgbClr val="000000"/>
                </a:solidFill>
              </a:rPr>
              <a:t> HB  je 51 godina</a:t>
            </a:r>
          </a:p>
          <a:p>
            <a:endParaRPr lang="hr-HR" sz="1400" dirty="0">
              <a:solidFill>
                <a:srgbClr val="000000"/>
              </a:solidFill>
            </a:endParaRPr>
          </a:p>
          <a:p>
            <a:r>
              <a:rPr lang="hr-HR" sz="1400" dirty="0">
                <a:solidFill>
                  <a:srgbClr val="000000"/>
                </a:solidFill>
              </a:rPr>
              <a:t>Prosječna dob u kojoj HB </a:t>
            </a:r>
            <a:r>
              <a:rPr lang="hr-HR" sz="1400" b="1" dirty="0">
                <a:solidFill>
                  <a:srgbClr val="000000"/>
                </a:solidFill>
              </a:rPr>
              <a:t>umiru </a:t>
            </a:r>
            <a:r>
              <a:rPr lang="hr-HR" sz="1400" dirty="0">
                <a:solidFill>
                  <a:srgbClr val="000000"/>
                </a:solidFill>
              </a:rPr>
              <a:t>je 52 godine</a:t>
            </a:r>
          </a:p>
          <a:p>
            <a:endParaRPr lang="hr-HR" sz="1400" dirty="0">
              <a:solidFill>
                <a:srgbClr val="000000"/>
              </a:solidFill>
            </a:endParaRPr>
          </a:p>
          <a:p>
            <a:endParaRPr lang="hr-HR" sz="1400" dirty="0">
              <a:solidFill>
                <a:srgbClr val="000000"/>
              </a:solidFill>
            </a:endParaRPr>
          </a:p>
          <a:p>
            <a:endParaRPr lang="hr-HR" sz="1400" dirty="0">
              <a:solidFill>
                <a:srgbClr val="000000"/>
              </a:solidFill>
            </a:endParaRPr>
          </a:p>
          <a:p>
            <a:endParaRPr lang="hr-HR" sz="1400" dirty="0">
              <a:solidFill>
                <a:srgbClr val="000000"/>
              </a:solidFill>
            </a:endParaRPr>
          </a:p>
          <a:p>
            <a:endParaRPr lang="hr-HR" sz="1400" dirty="0">
              <a:solidFill>
                <a:srgbClr val="000000"/>
              </a:solidFill>
            </a:endParaRPr>
          </a:p>
          <a:p>
            <a:pPr algn="ctr"/>
            <a:r>
              <a:rPr lang="hr-HR" b="1" dirty="0">
                <a:solidFill>
                  <a:srgbClr val="FF0000"/>
                </a:solidFill>
              </a:rPr>
              <a:t>SUSTAVNO REGULIRANJE PRAVA HB VIŠE SE NE MOŽE ODGAĐATI </a:t>
            </a:r>
          </a:p>
          <a:p>
            <a:endParaRPr lang="hr-HR" sz="1400" dirty="0">
              <a:solidFill>
                <a:srgbClr val="000000"/>
              </a:solidFill>
            </a:endParaRPr>
          </a:p>
          <a:p>
            <a:endParaRPr lang="hr-HR" sz="1400" dirty="0">
              <a:solidFill>
                <a:srgbClr val="000000"/>
              </a:solidFill>
            </a:endParaRPr>
          </a:p>
          <a:p>
            <a:endParaRPr lang="hr-HR" sz="1400" dirty="0">
              <a:solidFill>
                <a:srgbClr val="000000"/>
              </a:solidFill>
            </a:endParaRPr>
          </a:p>
        </p:txBody>
      </p:sp>
      <p:sp>
        <p:nvSpPr>
          <p:cNvPr id="14" name="Oblačić sa strelicom dolje 13"/>
          <p:cNvSpPr/>
          <p:nvPr/>
        </p:nvSpPr>
        <p:spPr>
          <a:xfrm>
            <a:off x="6876256" y="3067667"/>
            <a:ext cx="1976575" cy="612068"/>
          </a:xfrm>
          <a:prstGeom prst="downArrowCallout">
            <a:avLst/>
          </a:prstGeom>
          <a:solidFill>
            <a:schemeClr val="accent1"/>
          </a:solidFill>
          <a:ln>
            <a:solidFill>
              <a:schemeClr val="tx1"/>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solidFill>
                  <a:srgbClr val="000000"/>
                </a:solidFill>
              </a:rPr>
              <a:t>ZAKLJUČAK</a:t>
            </a:r>
          </a:p>
        </p:txBody>
      </p:sp>
      <p:graphicFrame>
        <p:nvGraphicFramePr>
          <p:cNvPr id="23" name="Grafikon 22"/>
          <p:cNvGraphicFramePr>
            <a:graphicFrameLocks/>
          </p:cNvGraphicFramePr>
          <p:nvPr>
            <p:extLst>
              <p:ext uri="{D42A27DB-BD31-4B8C-83A1-F6EECF244321}">
                <p14:modId xmlns:p14="http://schemas.microsoft.com/office/powerpoint/2010/main" val="95916478"/>
              </p:ext>
            </p:extLst>
          </p:nvPr>
        </p:nvGraphicFramePr>
        <p:xfrm>
          <a:off x="376461" y="3067667"/>
          <a:ext cx="6390456" cy="4303136"/>
        </p:xfrm>
        <a:graphic>
          <a:graphicData uri="http://schemas.openxmlformats.org/drawingml/2006/chart">
            <c:chart xmlns:c="http://schemas.openxmlformats.org/drawingml/2006/chart" xmlns:r="http://schemas.openxmlformats.org/officeDocument/2006/relationships" r:id="rId3"/>
          </a:graphicData>
        </a:graphic>
      </p:graphicFrame>
      <p:sp>
        <p:nvSpPr>
          <p:cNvPr id="5" name="Prugasta strelica udesno 4"/>
          <p:cNvSpPr/>
          <p:nvPr/>
        </p:nvSpPr>
        <p:spPr>
          <a:xfrm>
            <a:off x="3851626" y="1327556"/>
            <a:ext cx="3024630" cy="877308"/>
          </a:xfrm>
          <a:prstGeom prst="stripedRightArrow">
            <a:avLst/>
          </a:prstGeom>
          <a:solidFill>
            <a:schemeClr val="accent1"/>
          </a:solidFill>
          <a:ln w="3175">
            <a:solidFill>
              <a:schemeClr val="tx1"/>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000" dirty="0">
                <a:solidFill>
                  <a:srgbClr val="000000"/>
                </a:solidFill>
              </a:rPr>
              <a:t>ne ostvaruju nikakva trajna prava prema važećem Zakonu</a:t>
            </a:r>
            <a:r>
              <a:rPr lang="hr-HR" sz="1000" dirty="0">
                <a:solidFill>
                  <a:srgbClr val="FFFFFF"/>
                </a:solidFill>
              </a:rPr>
              <a:t> </a:t>
            </a:r>
          </a:p>
        </p:txBody>
      </p:sp>
      <p:sp>
        <p:nvSpPr>
          <p:cNvPr id="27" name="TekstniOkvir 26"/>
          <p:cNvSpPr txBox="1"/>
          <p:nvPr/>
        </p:nvSpPr>
        <p:spPr>
          <a:xfrm>
            <a:off x="423503" y="1124744"/>
            <a:ext cx="2636329" cy="261610"/>
          </a:xfrm>
          <a:prstGeom prst="rect">
            <a:avLst/>
          </a:prstGeom>
          <a:noFill/>
        </p:spPr>
        <p:txBody>
          <a:bodyPr wrap="square" rtlCol="0">
            <a:spAutoFit/>
          </a:bodyPr>
          <a:lstStyle/>
          <a:p>
            <a:r>
              <a:rPr lang="pl-PL" sz="1100" dirty="0">
                <a:solidFill>
                  <a:srgbClr val="000000"/>
                </a:solidFill>
              </a:rPr>
              <a:t>Ukupno HB u Registru: 505.694 HB</a:t>
            </a:r>
          </a:p>
        </p:txBody>
      </p:sp>
      <p:sp>
        <p:nvSpPr>
          <p:cNvPr id="28" name="TekstniOkvir 27"/>
          <p:cNvSpPr txBox="1"/>
          <p:nvPr/>
        </p:nvSpPr>
        <p:spPr>
          <a:xfrm>
            <a:off x="423503" y="1855857"/>
            <a:ext cx="908137" cy="461665"/>
          </a:xfrm>
          <a:prstGeom prst="rect">
            <a:avLst/>
          </a:prstGeom>
          <a:solidFill>
            <a:schemeClr val="bg1"/>
          </a:solidFill>
          <a:ln>
            <a:solidFill>
              <a:schemeClr val="tx1"/>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hr-HR" sz="1200" dirty="0">
                <a:solidFill>
                  <a:srgbClr val="000000"/>
                </a:solidFill>
              </a:rPr>
              <a:t>Živi HB</a:t>
            </a:r>
          </a:p>
          <a:p>
            <a:pPr algn="ctr"/>
            <a:r>
              <a:rPr lang="hr-HR" sz="1200" dirty="0">
                <a:solidFill>
                  <a:srgbClr val="000000"/>
                </a:solidFill>
              </a:rPr>
              <a:t>442.749</a:t>
            </a:r>
          </a:p>
        </p:txBody>
      </p:sp>
      <p:sp>
        <p:nvSpPr>
          <p:cNvPr id="29" name="TekstniOkvir 28"/>
          <p:cNvSpPr txBox="1"/>
          <p:nvPr/>
        </p:nvSpPr>
        <p:spPr>
          <a:xfrm>
            <a:off x="1691680" y="1527175"/>
            <a:ext cx="2024584" cy="461665"/>
          </a:xfrm>
          <a:prstGeom prst="rect">
            <a:avLst/>
          </a:prstGeom>
          <a:solidFill>
            <a:schemeClr val="accent1"/>
          </a:solidFill>
          <a:ln>
            <a:solidFill>
              <a:schemeClr val="tx1"/>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t">
            <a:spAutoFit/>
          </a:bodyPr>
          <a:lstStyle/>
          <a:p>
            <a:r>
              <a:rPr lang="hr-HR" sz="1200" dirty="0">
                <a:solidFill>
                  <a:srgbClr val="000000"/>
                </a:solidFill>
              </a:rPr>
              <a:t>bez statusa HRVI: 386.187</a:t>
            </a:r>
          </a:p>
          <a:p>
            <a:endParaRPr lang="hr-HR" sz="1200" dirty="0">
              <a:solidFill>
                <a:srgbClr val="000000"/>
              </a:solidFill>
            </a:endParaRPr>
          </a:p>
        </p:txBody>
      </p:sp>
      <p:sp>
        <p:nvSpPr>
          <p:cNvPr id="30" name="TekstniOkvir 29"/>
          <p:cNvSpPr txBox="1"/>
          <p:nvPr/>
        </p:nvSpPr>
        <p:spPr>
          <a:xfrm>
            <a:off x="1685603" y="2093199"/>
            <a:ext cx="2030661" cy="461665"/>
          </a:xfrm>
          <a:prstGeom prst="rect">
            <a:avLst/>
          </a:prstGeom>
          <a:solidFill>
            <a:srgbClr val="7DB9FB"/>
          </a:solidFill>
          <a:ln>
            <a:solidFill>
              <a:schemeClr val="tx1"/>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nchor="t">
            <a:spAutoFit/>
          </a:bodyPr>
          <a:lstStyle/>
          <a:p>
            <a:r>
              <a:rPr lang="hr-HR" sz="1200" dirty="0">
                <a:solidFill>
                  <a:srgbClr val="000000"/>
                </a:solidFill>
              </a:rPr>
              <a:t>status HRVI: 56.562</a:t>
            </a:r>
          </a:p>
          <a:p>
            <a:endParaRPr lang="hr-HR" sz="1200" dirty="0">
              <a:solidFill>
                <a:srgbClr val="000000"/>
              </a:solidFill>
            </a:endParaRPr>
          </a:p>
        </p:txBody>
      </p:sp>
      <p:cxnSp>
        <p:nvCxnSpPr>
          <p:cNvPr id="32" name="Ravni poveznik sa strelicom 31"/>
          <p:cNvCxnSpPr>
            <a:endCxn id="29" idx="1"/>
          </p:cNvCxnSpPr>
          <p:nvPr/>
        </p:nvCxnSpPr>
        <p:spPr>
          <a:xfrm flipV="1">
            <a:off x="1187624" y="1758008"/>
            <a:ext cx="504056" cy="2308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Ravni poveznik sa strelicom 34"/>
          <p:cNvCxnSpPr/>
          <p:nvPr/>
        </p:nvCxnSpPr>
        <p:spPr>
          <a:xfrm>
            <a:off x="1198402" y="2054810"/>
            <a:ext cx="487201" cy="2692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85403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9280FD-858F-4871-963B-C0B2844C215C}" type="slidenum">
              <a:rPr lang="es-ES" smtClean="0"/>
              <a:pPr/>
              <a:t>4</a:t>
            </a:fld>
            <a:endParaRPr lang="es-ES"/>
          </a:p>
        </p:txBody>
      </p:sp>
      <p:graphicFrame>
        <p:nvGraphicFramePr>
          <p:cNvPr id="3" name="Chart 2">
            <a:extLst>
              <a:ext uri="{FF2B5EF4-FFF2-40B4-BE49-F238E27FC236}">
                <a16:creationId xmlns="" xmlns:a16="http://schemas.microsoft.com/office/drawing/2014/main" id="{3E8080DC-02C6-4E5E-99FA-52B924B6B3BC}"/>
              </a:ext>
            </a:extLst>
          </p:cNvPr>
          <p:cNvGraphicFramePr>
            <a:graphicFrameLocks noGrp="1"/>
          </p:cNvGraphicFramePr>
          <p:nvPr/>
        </p:nvGraphicFramePr>
        <p:xfrm>
          <a:off x="289560" y="518160"/>
          <a:ext cx="8564880" cy="58216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4987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279280FD-858F-4871-963B-C0B2844C215C}" type="slidenum">
              <a:rPr lang="es-ES" smtClean="0">
                <a:solidFill>
                  <a:srgbClr val="000000"/>
                </a:solidFill>
              </a:rPr>
              <a:pPr/>
              <a:t>5</a:t>
            </a:fld>
            <a:endParaRPr lang="es-ES">
              <a:solidFill>
                <a:srgbClr val="000000"/>
              </a:solidFill>
            </a:endParaRPr>
          </a:p>
        </p:txBody>
      </p:sp>
      <p:graphicFrame>
        <p:nvGraphicFramePr>
          <p:cNvPr id="5" name="Grafikon 4"/>
          <p:cNvGraphicFramePr>
            <a:graphicFrameLocks/>
          </p:cNvGraphicFramePr>
          <p:nvPr>
            <p:extLst>
              <p:ext uri="{D42A27DB-BD31-4B8C-83A1-F6EECF244321}">
                <p14:modId xmlns:p14="http://schemas.microsoft.com/office/powerpoint/2010/main" val="390541407"/>
              </p:ext>
            </p:extLst>
          </p:nvPr>
        </p:nvGraphicFramePr>
        <p:xfrm>
          <a:off x="179512" y="692696"/>
          <a:ext cx="3888432" cy="5760640"/>
        </p:xfrm>
        <a:graphic>
          <a:graphicData uri="http://schemas.openxmlformats.org/drawingml/2006/chart">
            <c:chart xmlns:c="http://schemas.openxmlformats.org/drawingml/2006/chart" xmlns:r="http://schemas.openxmlformats.org/officeDocument/2006/relationships" r:id="rId3"/>
          </a:graphicData>
        </a:graphic>
      </p:graphicFrame>
      <p:sp>
        <p:nvSpPr>
          <p:cNvPr id="6" name="Strelica gore 5"/>
          <p:cNvSpPr/>
          <p:nvPr/>
        </p:nvSpPr>
        <p:spPr>
          <a:xfrm>
            <a:off x="1460426" y="3712418"/>
            <a:ext cx="1872208" cy="1656184"/>
          </a:xfrm>
          <a:prstGeom prst="upArrow">
            <a:avLst>
              <a:gd name="adj1" fmla="val 50000"/>
              <a:gd name="adj2" fmla="val 37388"/>
            </a:avLst>
          </a:prstGeom>
          <a:solidFill>
            <a:srgbClr val="FED1A0"/>
          </a:solidFill>
          <a:ln w="3175">
            <a:solidFill>
              <a:schemeClr val="tx1"/>
            </a:solidFill>
          </a:ln>
          <a:effectLst>
            <a:glow rad="1397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FFFF"/>
              </a:solidFill>
            </a:endParaRPr>
          </a:p>
          <a:p>
            <a:pPr algn="ctr"/>
            <a:r>
              <a:rPr lang="hr-HR" sz="1000" dirty="0">
                <a:solidFill>
                  <a:srgbClr val="000000"/>
                </a:solidFill>
              </a:rPr>
              <a:t>Svaki dan umire sve više HB</a:t>
            </a:r>
          </a:p>
          <a:p>
            <a:pPr algn="ctr"/>
            <a:endParaRPr lang="hr-HR" sz="1000" dirty="0">
              <a:solidFill>
                <a:srgbClr val="000000"/>
              </a:solidFill>
            </a:endParaRPr>
          </a:p>
          <a:p>
            <a:pPr algn="ctr"/>
            <a:r>
              <a:rPr lang="hr-HR" sz="1000" dirty="0">
                <a:solidFill>
                  <a:srgbClr val="000000"/>
                </a:solidFill>
              </a:rPr>
              <a:t>Od 1996. g. do 30.5.2017. umrlo 54.440  HB</a:t>
            </a:r>
          </a:p>
          <a:p>
            <a:pPr algn="ctr"/>
            <a:endParaRPr lang="hr-HR" sz="1400" dirty="0">
              <a:solidFill>
                <a:srgbClr val="000000"/>
              </a:solidFill>
            </a:endParaRPr>
          </a:p>
          <a:p>
            <a:pPr algn="ctr"/>
            <a:endParaRPr lang="hr-HR" sz="1400" dirty="0">
              <a:solidFill>
                <a:srgbClr val="000000"/>
              </a:solidFill>
            </a:endParaRPr>
          </a:p>
        </p:txBody>
      </p:sp>
      <p:sp>
        <p:nvSpPr>
          <p:cNvPr id="3" name="TekstniOkvir 2"/>
          <p:cNvSpPr txBox="1"/>
          <p:nvPr/>
        </p:nvSpPr>
        <p:spPr>
          <a:xfrm>
            <a:off x="812354" y="409600"/>
            <a:ext cx="3168352" cy="307777"/>
          </a:xfrm>
          <a:prstGeom prst="rect">
            <a:avLst/>
          </a:prstGeom>
          <a:noFill/>
        </p:spPr>
        <p:txBody>
          <a:bodyPr wrap="square" rtlCol="0">
            <a:spAutoFit/>
          </a:bodyPr>
          <a:lstStyle/>
          <a:p>
            <a:pPr algn="ctr"/>
            <a:r>
              <a:rPr lang="hr-HR" sz="1400" dirty="0"/>
              <a:t>SMRTNOST BRANITELJA</a:t>
            </a:r>
          </a:p>
        </p:txBody>
      </p:sp>
      <p:sp>
        <p:nvSpPr>
          <p:cNvPr id="4" name="TekstniOkvir 3"/>
          <p:cNvSpPr txBox="1"/>
          <p:nvPr/>
        </p:nvSpPr>
        <p:spPr>
          <a:xfrm>
            <a:off x="4860032" y="332656"/>
            <a:ext cx="3744416" cy="523220"/>
          </a:xfrm>
          <a:prstGeom prst="rect">
            <a:avLst/>
          </a:prstGeom>
          <a:noFill/>
        </p:spPr>
        <p:txBody>
          <a:bodyPr wrap="square" rtlCol="0">
            <a:spAutoFit/>
          </a:bodyPr>
          <a:lstStyle/>
          <a:p>
            <a:pPr algn="ctr"/>
            <a:r>
              <a:rPr lang="hr-HR" sz="1400" dirty="0"/>
              <a:t>PROJEKCIJA  STAROSTI BRANITELJA OD 2017. do 2036. (rođeni od 1940. do 1976.)</a:t>
            </a:r>
          </a:p>
        </p:txBody>
      </p:sp>
      <p:graphicFrame>
        <p:nvGraphicFramePr>
          <p:cNvPr id="9" name="Grafikon 8"/>
          <p:cNvGraphicFramePr>
            <a:graphicFrameLocks noGrp="1"/>
          </p:cNvGraphicFramePr>
          <p:nvPr>
            <p:extLst>
              <p:ext uri="{D42A27DB-BD31-4B8C-83A1-F6EECF244321}">
                <p14:modId xmlns:p14="http://schemas.microsoft.com/office/powerpoint/2010/main" val="2580027058"/>
              </p:ext>
            </p:extLst>
          </p:nvPr>
        </p:nvGraphicFramePr>
        <p:xfrm>
          <a:off x="4139952" y="673468"/>
          <a:ext cx="4662518" cy="5838165"/>
        </p:xfrm>
        <a:graphic>
          <a:graphicData uri="http://schemas.openxmlformats.org/drawingml/2006/chart">
            <c:chart xmlns:c="http://schemas.openxmlformats.org/drawingml/2006/chart" xmlns:r="http://schemas.openxmlformats.org/officeDocument/2006/relationships" r:id="rId4"/>
          </a:graphicData>
        </a:graphic>
      </p:graphicFrame>
      <p:sp>
        <p:nvSpPr>
          <p:cNvPr id="16" name="Strelica gore 15"/>
          <p:cNvSpPr/>
          <p:nvPr/>
        </p:nvSpPr>
        <p:spPr>
          <a:xfrm>
            <a:off x="7524328" y="2708920"/>
            <a:ext cx="1619672" cy="1512168"/>
          </a:xfrm>
          <a:prstGeom prst="upArrow">
            <a:avLst>
              <a:gd name="adj1" fmla="val 65984"/>
              <a:gd name="adj2" fmla="val 45958"/>
            </a:avLst>
          </a:prstGeom>
          <a:solidFill>
            <a:srgbClr val="FED1A0"/>
          </a:solidFill>
          <a:ln w="6350">
            <a:solidFill>
              <a:schemeClr val="tx1"/>
            </a:solidFill>
          </a:ln>
          <a:effectLst>
            <a:glow rad="1397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000" b="1" dirty="0">
                <a:solidFill>
                  <a:srgbClr val="000000"/>
                </a:solidFill>
              </a:rPr>
              <a:t>2017. </a:t>
            </a:r>
          </a:p>
          <a:p>
            <a:pPr algn="ctr"/>
            <a:r>
              <a:rPr lang="hr-HR" sz="1000" dirty="0">
                <a:solidFill>
                  <a:srgbClr val="000000"/>
                </a:solidFill>
              </a:rPr>
              <a:t>Većina HB ima 51 godinu</a:t>
            </a:r>
          </a:p>
          <a:p>
            <a:pPr algn="ctr"/>
            <a:r>
              <a:rPr lang="hr-HR" sz="1000" b="1" dirty="0">
                <a:solidFill>
                  <a:srgbClr val="000000"/>
                </a:solidFill>
              </a:rPr>
              <a:t>2036.</a:t>
            </a:r>
          </a:p>
          <a:p>
            <a:pPr algn="ctr"/>
            <a:r>
              <a:rPr lang="hr-HR" sz="1000" dirty="0">
                <a:solidFill>
                  <a:srgbClr val="000000"/>
                </a:solidFill>
              </a:rPr>
              <a:t>većina HB će imati </a:t>
            </a:r>
            <a:r>
              <a:rPr lang="hr-HR" sz="1000" b="1" dirty="0">
                <a:solidFill>
                  <a:srgbClr val="000000"/>
                </a:solidFill>
              </a:rPr>
              <a:t>70 godina</a:t>
            </a:r>
          </a:p>
        </p:txBody>
      </p:sp>
    </p:spTree>
    <p:extLst>
      <p:ext uri="{BB962C8B-B14F-4D97-AF65-F5344CB8AC3E}">
        <p14:creationId xmlns:p14="http://schemas.microsoft.com/office/powerpoint/2010/main" val="3101561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9280FD-858F-4871-963B-C0B2844C215C}" type="slidenum">
              <a:rPr lang="es-ES" smtClean="0"/>
              <a:pPr/>
              <a:t>6</a:t>
            </a:fld>
            <a:endParaRPr lang="es-ES"/>
          </a:p>
        </p:txBody>
      </p:sp>
      <p:graphicFrame>
        <p:nvGraphicFramePr>
          <p:cNvPr id="3" name="Chart 2">
            <a:extLst>
              <a:ext uri="{FF2B5EF4-FFF2-40B4-BE49-F238E27FC236}">
                <a16:creationId xmlns="" xmlns:a16="http://schemas.microsoft.com/office/drawing/2014/main" id="{860ACEE4-2DA2-47B7-AB99-0DF5B8BEE41C}"/>
              </a:ext>
            </a:extLst>
          </p:cNvPr>
          <p:cNvGraphicFramePr>
            <a:graphicFrameLocks noGrp="1"/>
          </p:cNvGraphicFramePr>
          <p:nvPr/>
        </p:nvGraphicFramePr>
        <p:xfrm>
          <a:off x="-31102" y="622041"/>
          <a:ext cx="9206204" cy="56139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7792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9280FD-858F-4871-963B-C0B2844C215C}" type="slidenum">
              <a:rPr lang="es-ES" smtClean="0"/>
              <a:pPr/>
              <a:t>7</a:t>
            </a:fld>
            <a:endParaRPr lang="es-ES"/>
          </a:p>
        </p:txBody>
      </p:sp>
      <p:graphicFrame>
        <p:nvGraphicFramePr>
          <p:cNvPr id="3" name="Chart 2">
            <a:extLst>
              <a:ext uri="{FF2B5EF4-FFF2-40B4-BE49-F238E27FC236}">
                <a16:creationId xmlns="" xmlns:a16="http://schemas.microsoft.com/office/drawing/2014/main" id="{5B4012AD-0516-4609-A1E6-89F6378F8386}"/>
              </a:ext>
            </a:extLst>
          </p:cNvPr>
          <p:cNvGraphicFramePr>
            <a:graphicFrameLocks noGrp="1"/>
          </p:cNvGraphicFramePr>
          <p:nvPr>
            <p:extLst>
              <p:ext uri="{D42A27DB-BD31-4B8C-83A1-F6EECF244321}">
                <p14:modId xmlns:p14="http://schemas.microsoft.com/office/powerpoint/2010/main" val="1556518387"/>
              </p:ext>
            </p:extLst>
          </p:nvPr>
        </p:nvGraphicFramePr>
        <p:xfrm>
          <a:off x="-31102" y="622041"/>
          <a:ext cx="9206204" cy="56139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359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a:xfrm>
            <a:off x="7010400" y="6416377"/>
            <a:ext cx="2133600" cy="476250"/>
          </a:xfrm>
        </p:spPr>
        <p:txBody>
          <a:bodyPr/>
          <a:lstStyle/>
          <a:p>
            <a:fld id="{279280FD-858F-4871-963B-C0B2844C215C}" type="slidenum">
              <a:rPr lang="es-ES" smtClean="0">
                <a:solidFill>
                  <a:srgbClr val="000000"/>
                </a:solidFill>
              </a:rPr>
              <a:pPr/>
              <a:t>8</a:t>
            </a:fld>
            <a:endParaRPr lang="es-ES">
              <a:solidFill>
                <a:srgbClr val="000000"/>
              </a:solidFill>
            </a:endParaRPr>
          </a:p>
        </p:txBody>
      </p:sp>
      <p:graphicFrame>
        <p:nvGraphicFramePr>
          <p:cNvPr id="3" name="Dijagram 2"/>
          <p:cNvGraphicFramePr/>
          <p:nvPr>
            <p:extLst>
              <p:ext uri="{D42A27DB-BD31-4B8C-83A1-F6EECF244321}">
                <p14:modId xmlns:p14="http://schemas.microsoft.com/office/powerpoint/2010/main" val="2203715327"/>
              </p:ext>
            </p:extLst>
          </p:nvPr>
        </p:nvGraphicFramePr>
        <p:xfrm>
          <a:off x="395536" y="1042026"/>
          <a:ext cx="7992888" cy="55553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ravokutnik 5"/>
          <p:cNvSpPr/>
          <p:nvPr/>
        </p:nvSpPr>
        <p:spPr>
          <a:xfrm>
            <a:off x="2267744" y="303362"/>
            <a:ext cx="4400875" cy="461665"/>
          </a:xfrm>
          <a:prstGeom prst="rect">
            <a:avLst/>
          </a:prstGeom>
        </p:spPr>
        <p:txBody>
          <a:bodyPr wrap="square">
            <a:spAutoFit/>
          </a:bodyPr>
          <a:lstStyle/>
          <a:p>
            <a:pPr algn="ctr"/>
            <a:r>
              <a:rPr lang="hr-HR" sz="2400" b="1" kern="0" dirty="0">
                <a:solidFill>
                  <a:srgbClr val="000000"/>
                </a:solidFill>
              </a:rPr>
              <a:t>REGULIRANJE STATUSA </a:t>
            </a:r>
          </a:p>
        </p:txBody>
      </p:sp>
      <p:graphicFrame>
        <p:nvGraphicFramePr>
          <p:cNvPr id="7" name="Dijagram 6"/>
          <p:cNvGraphicFramePr/>
          <p:nvPr>
            <p:extLst>
              <p:ext uri="{D42A27DB-BD31-4B8C-83A1-F6EECF244321}">
                <p14:modId xmlns:p14="http://schemas.microsoft.com/office/powerpoint/2010/main" val="1947782987"/>
              </p:ext>
            </p:extLst>
          </p:nvPr>
        </p:nvGraphicFramePr>
        <p:xfrm>
          <a:off x="4544383" y="1042026"/>
          <a:ext cx="4248472" cy="548331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38196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a:xfrm>
            <a:off x="7010400" y="6400378"/>
            <a:ext cx="2133600" cy="476250"/>
          </a:xfrm>
        </p:spPr>
        <p:txBody>
          <a:bodyPr/>
          <a:lstStyle/>
          <a:p>
            <a:fld id="{279280FD-858F-4871-963B-C0B2844C215C}" type="slidenum">
              <a:rPr lang="es-ES" smtClean="0">
                <a:solidFill>
                  <a:srgbClr val="000000"/>
                </a:solidFill>
              </a:rPr>
              <a:pPr/>
              <a:t>9</a:t>
            </a:fld>
            <a:endParaRPr lang="es-ES" dirty="0">
              <a:solidFill>
                <a:srgbClr val="000000"/>
              </a:solidFill>
            </a:endParaRPr>
          </a:p>
        </p:txBody>
      </p:sp>
      <p:graphicFrame>
        <p:nvGraphicFramePr>
          <p:cNvPr id="3" name="Dijagram 2"/>
          <p:cNvGraphicFramePr/>
          <p:nvPr>
            <p:extLst>
              <p:ext uri="{D42A27DB-BD31-4B8C-83A1-F6EECF244321}">
                <p14:modId xmlns:p14="http://schemas.microsoft.com/office/powerpoint/2010/main" val="2230979414"/>
              </p:ext>
            </p:extLst>
          </p:nvPr>
        </p:nvGraphicFramePr>
        <p:xfrm>
          <a:off x="593812" y="1052736"/>
          <a:ext cx="8028384"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kstniOkvir 6"/>
          <p:cNvSpPr txBox="1"/>
          <p:nvPr/>
        </p:nvSpPr>
        <p:spPr>
          <a:xfrm>
            <a:off x="1547664" y="188640"/>
            <a:ext cx="6120680" cy="461665"/>
          </a:xfrm>
          <a:prstGeom prst="rect">
            <a:avLst/>
          </a:prstGeom>
          <a:noFill/>
        </p:spPr>
        <p:txBody>
          <a:bodyPr wrap="square" rtlCol="0">
            <a:spAutoFit/>
          </a:bodyPr>
          <a:lstStyle/>
          <a:p>
            <a:pPr algn="ctr"/>
            <a:r>
              <a:rPr lang="hr-HR" sz="2400" b="1" dirty="0">
                <a:solidFill>
                  <a:srgbClr val="000000"/>
                </a:solidFill>
              </a:rPr>
              <a:t>VJEŠTAČENJE</a:t>
            </a:r>
          </a:p>
        </p:txBody>
      </p:sp>
    </p:spTree>
    <p:extLst>
      <p:ext uri="{BB962C8B-B14F-4D97-AF65-F5344CB8AC3E}">
        <p14:creationId xmlns:p14="http://schemas.microsoft.com/office/powerpoint/2010/main" val="2061113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32472</TotalTime>
  <Words>3653</Words>
  <Application>Microsoft Office PowerPoint</Application>
  <PresentationFormat>Prikaz na zaslonu (4:3)</PresentationFormat>
  <Paragraphs>309</Paragraphs>
  <Slides>24</Slides>
  <Notes>17</Notes>
  <HiddenSlides>0</HiddenSlides>
  <MMClips>0</MMClips>
  <ScaleCrop>false</ScaleCrop>
  <HeadingPairs>
    <vt:vector size="6" baseType="variant">
      <vt:variant>
        <vt:lpstr>Korišteni fontovi</vt:lpstr>
      </vt:variant>
      <vt:variant>
        <vt:i4>2</vt:i4>
      </vt:variant>
      <vt:variant>
        <vt:lpstr>Tema</vt:lpstr>
      </vt:variant>
      <vt:variant>
        <vt:i4>2</vt:i4>
      </vt:variant>
      <vt:variant>
        <vt:lpstr>Naslovi slajdova</vt:lpstr>
      </vt:variant>
      <vt:variant>
        <vt:i4>24</vt:i4>
      </vt:variant>
    </vt:vector>
  </HeadingPairs>
  <TitlesOfParts>
    <vt:vector size="28" baseType="lpstr">
      <vt:lpstr>Arial</vt:lpstr>
      <vt:lpstr>Calibri</vt:lpstr>
      <vt:lpstr>Diseño predeterminado</vt:lpstr>
      <vt:lpstr>2_Diseño predeterminado</vt:lpstr>
      <vt:lpstr>Zakon  o hrvatskim braniteljima iz Domovinskog rata i članovima njihovih obitelji</vt:lpstr>
      <vt:lpstr>PowerPointova prezentacija</vt:lpstr>
      <vt:lpstr> VAŽEĆI ZAKON  struktura korisnika</vt:lpstr>
      <vt:lpstr>PowerPointova prezentacija</vt:lpstr>
      <vt:lpstr>PowerPointova prezentacija</vt:lpstr>
      <vt:lpstr>PowerPointova prezentacija</vt:lpstr>
      <vt:lpstr>PowerPointova prezentacija</vt:lpstr>
      <vt:lpstr>PowerPointova prezentacija</vt:lpstr>
      <vt:lpstr>PowerPointova prezentacija</vt:lpstr>
      <vt:lpstr>ZDRAVSTVENA ZAŠTITA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OSTALA PRAVA</vt:lpstr>
      <vt:lpstr>ZAŠTITA STEČENIH PRAVA PRIPADNIKA HVO-a</vt:lpstr>
      <vt:lpstr>PowerPointova prezentacija</vt:lpstr>
      <vt:lpstr>PowerPointova prezentacija</vt:lpstr>
      <vt:lpstr>PowerPointova prezentacija</vt:lpstr>
      <vt:lpstr>PowerPointova prezentacija</vt:lpstr>
      <vt:lpstr>PROVEDBA ZAKONA Financijski plan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USER</cp:lastModifiedBy>
  <cp:revision>1385</cp:revision>
  <cp:lastPrinted>2017-06-21T12:59:23Z</cp:lastPrinted>
  <dcterms:created xsi:type="dcterms:W3CDTF">2010-05-23T14:28:12Z</dcterms:created>
  <dcterms:modified xsi:type="dcterms:W3CDTF">2017-06-30T08:42:59Z</dcterms:modified>
</cp:coreProperties>
</file>